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4"/>
    <p:sldMasterId id="2147483648" r:id="rId5"/>
    <p:sldMasterId id="2147493455" r:id="rId6"/>
  </p:sldMasterIdLst>
  <p:notesMasterIdLst>
    <p:notesMasterId r:id="rId21"/>
  </p:notesMasterIdLst>
  <p:sldIdLst>
    <p:sldId id="256" r:id="rId7"/>
    <p:sldId id="288" r:id="rId8"/>
    <p:sldId id="273" r:id="rId9"/>
    <p:sldId id="272" r:id="rId10"/>
    <p:sldId id="291" r:id="rId11"/>
    <p:sldId id="275" r:id="rId12"/>
    <p:sldId id="258" r:id="rId13"/>
    <p:sldId id="284" r:id="rId14"/>
    <p:sldId id="283" r:id="rId15"/>
    <p:sldId id="286" r:id="rId16"/>
    <p:sldId id="292" r:id="rId17"/>
    <p:sldId id="296" r:id="rId18"/>
    <p:sldId id="285"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DAEA"/>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353451-43AE-4B5C-9245-47E05029A515}" v="3" dt="2023-10-11T21:00:50.807"/>
    <p1510:client id="{94A47067-5994-4012-A4E1-114BF4DFAA68}" v="29" dt="2023-10-16T19:22:15.692"/>
    <p1510:client id="{9EB8E2B6-6CD8-D748-B7BB-C22DC7FCAFEF}" vWet="2" dt="2023-10-11T20:41:40.244"/>
    <p1510:client id="{A6541157-371E-4F4E-A131-D91240134D54}" v="15" dt="2023-10-11T20:19:00.607"/>
    <p1510:client id="{C3B3D1AB-5CE9-2B4A-A7FA-8C3F257FD968}" v="18" dt="2023-09-26T17:12:02.038"/>
    <p1510:client id="{F321AE0C-CDFF-480D-A8EE-6569796BA374}" v="297" dt="2023-10-16T19:57:42.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53261"/>
  </p:normalViewPr>
  <p:slideViewPr>
    <p:cSldViewPr snapToGrid="0">
      <p:cViewPr varScale="1">
        <p:scale>
          <a:sx n="78" d="100"/>
          <a:sy n="78" d="100"/>
        </p:scale>
        <p:origin x="2400"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Student Performance on ELPA21 Summative 2021-22 to 2022-23</a:t>
            </a:r>
          </a:p>
        </c:rich>
      </c:tx>
      <c:layout>
        <c:manualLayout>
          <c:xMode val="edge"/>
          <c:yMode val="edge"/>
          <c:x val="0.13675274393492701"/>
          <c:y val="0"/>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Students</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Sheet1!$A$2:$A$4</c:f>
              <c:strCache>
                <c:ptCount val="3"/>
                <c:pt idx="0">
                  <c:v>increased 4 levels</c:v>
                </c:pt>
                <c:pt idx="1">
                  <c:v>increased 3 levels</c:v>
                </c:pt>
                <c:pt idx="2">
                  <c:v>increased 2 levels </c:v>
                </c:pt>
              </c:strCache>
            </c:strRef>
          </c:cat>
          <c:val>
            <c:numRef>
              <c:f>Sheet1!$B$2:$B$4</c:f>
              <c:numCache>
                <c:formatCode>General</c:formatCode>
                <c:ptCount val="3"/>
                <c:pt idx="0">
                  <c:v>9</c:v>
                </c:pt>
                <c:pt idx="1">
                  <c:v>71</c:v>
                </c:pt>
                <c:pt idx="2">
                  <c:v>712</c:v>
                </c:pt>
              </c:numCache>
            </c:numRef>
          </c:val>
          <c:extLst>
            <c:ext xmlns:c16="http://schemas.microsoft.com/office/drawing/2014/chart" uri="{C3380CC4-5D6E-409C-BE32-E72D297353CC}">
              <c16:uniqueId val="{00000000-F0F2-AA48-B727-E36AF1481447}"/>
            </c:ext>
          </c:extLst>
        </c:ser>
        <c:dLbls>
          <c:showLegendKey val="0"/>
          <c:showVal val="0"/>
          <c:showCatName val="0"/>
          <c:showSerName val="0"/>
          <c:showPercent val="0"/>
          <c:showBubbleSize val="0"/>
        </c:dLbls>
        <c:gapWidth val="100"/>
        <c:axId val="1278749423"/>
        <c:axId val="1278281503"/>
      </c:barChart>
      <c:catAx>
        <c:axId val="127874942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78281503"/>
        <c:crosses val="autoZero"/>
        <c:auto val="1"/>
        <c:lblAlgn val="ctr"/>
        <c:lblOffset val="100"/>
        <c:noMultiLvlLbl val="0"/>
      </c:catAx>
      <c:valAx>
        <c:axId val="1278281503"/>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78749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EL Population</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4"/>
                <c:pt idx="0">
                  <c:v>Total ELs gr. 3-8</c:v>
                </c:pt>
                <c:pt idx="1">
                  <c:v>ELs met at least one criteria</c:v>
                </c:pt>
                <c:pt idx="2">
                  <c:v>ELs met at least one criteria identified for GATE</c:v>
                </c:pt>
                <c:pt idx="3">
                  <c:v>ELs who moved 2 or more domains on ELPA21</c:v>
                </c:pt>
              </c:strCache>
            </c:strRef>
          </c:cat>
          <c:val>
            <c:numRef>
              <c:f>Sheet1!$B$2:$B$5</c:f>
              <c:numCache>
                <c:formatCode>General</c:formatCode>
                <c:ptCount val="4"/>
                <c:pt idx="0" formatCode="#,##0">
                  <c:v>5322</c:v>
                </c:pt>
                <c:pt idx="1">
                  <c:v>868</c:v>
                </c:pt>
                <c:pt idx="2">
                  <c:v>87</c:v>
                </c:pt>
                <c:pt idx="3">
                  <c:v>146</c:v>
                </c:pt>
              </c:numCache>
            </c:numRef>
          </c:val>
          <c:extLst>
            <c:ext xmlns:c16="http://schemas.microsoft.com/office/drawing/2014/chart" uri="{C3380CC4-5D6E-409C-BE32-E72D297353CC}">
              <c16:uniqueId val="{00000000-77C9-BA49-BBF0-0FB1FF272DDA}"/>
            </c:ext>
          </c:extLst>
        </c:ser>
        <c:dLbls>
          <c:showLegendKey val="0"/>
          <c:showVal val="0"/>
          <c:showCatName val="0"/>
          <c:showSerName val="0"/>
          <c:showPercent val="0"/>
          <c:showBubbleSize val="0"/>
        </c:dLbls>
        <c:gapWidth val="150"/>
        <c:overlap val="100"/>
        <c:axId val="1284148576"/>
        <c:axId val="1284150304"/>
      </c:barChart>
      <c:catAx>
        <c:axId val="128414857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1284150304"/>
        <c:crossesAt val="0"/>
        <c:auto val="1"/>
        <c:lblAlgn val="ctr"/>
        <c:lblOffset val="100"/>
        <c:noMultiLvlLbl val="0"/>
      </c:catAx>
      <c:valAx>
        <c:axId val="1284150304"/>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84148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01BE4-F8C3-4955-841F-9AA3892FDBD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B007618-821D-4347-BBF8-4B1CB8BE122A}">
      <dgm:prSet/>
      <dgm:spPr/>
      <dgm:t>
        <a:bodyPr/>
        <a:lstStyle/>
        <a:p>
          <a:pPr>
            <a:lnSpc>
              <a:spcPct val="100000"/>
            </a:lnSpc>
          </a:pPr>
          <a:r>
            <a:rPr lang="en-US" dirty="0"/>
            <a:t>Better but caution</a:t>
          </a:r>
        </a:p>
      </dgm:t>
    </dgm:pt>
    <dgm:pt modelId="{3A6E2097-D613-4221-8375-4A9C5573E1F0}" type="parTrans" cxnId="{1A417BF6-8E4A-448A-98C6-53D203DEAA46}">
      <dgm:prSet/>
      <dgm:spPr/>
      <dgm:t>
        <a:bodyPr/>
        <a:lstStyle/>
        <a:p>
          <a:endParaRPr lang="en-US"/>
        </a:p>
      </dgm:t>
    </dgm:pt>
    <dgm:pt modelId="{5C3B4728-DF4E-42C2-BE15-FD088650092C}" type="sibTrans" cxnId="{1A417BF6-8E4A-448A-98C6-53D203DEAA46}">
      <dgm:prSet/>
      <dgm:spPr/>
      <dgm:t>
        <a:bodyPr/>
        <a:lstStyle/>
        <a:p>
          <a:endParaRPr lang="en-US"/>
        </a:p>
      </dgm:t>
    </dgm:pt>
    <dgm:pt modelId="{E8A4483A-DE3A-4995-B455-EFE93A930C89}">
      <dgm:prSet/>
      <dgm:spPr/>
      <dgm:t>
        <a:bodyPr/>
        <a:lstStyle/>
        <a:p>
          <a:pPr rtl="0">
            <a:lnSpc>
              <a:spcPct val="100000"/>
            </a:lnSpc>
          </a:pPr>
          <a:r>
            <a:rPr lang="en-US" dirty="0"/>
            <a:t>~20% variance in </a:t>
          </a:r>
          <a:r>
            <a:rPr lang="en-US" dirty="0">
              <a:latin typeface="Arial"/>
            </a:rPr>
            <a:t>Omaha Public Schools</a:t>
          </a:r>
          <a:endParaRPr lang="en-US" dirty="0"/>
        </a:p>
      </dgm:t>
    </dgm:pt>
    <dgm:pt modelId="{531608B0-021E-4105-AB75-211CDABD5D6F}" type="parTrans" cxnId="{A7E664B6-D69F-4C96-8B9A-DCBE54820B3D}">
      <dgm:prSet/>
      <dgm:spPr/>
      <dgm:t>
        <a:bodyPr/>
        <a:lstStyle/>
        <a:p>
          <a:endParaRPr lang="en-US"/>
        </a:p>
      </dgm:t>
    </dgm:pt>
    <dgm:pt modelId="{65B850B8-3574-4D7C-9810-77F0B4FDA459}" type="sibTrans" cxnId="{A7E664B6-D69F-4C96-8B9A-DCBE54820B3D}">
      <dgm:prSet/>
      <dgm:spPr/>
      <dgm:t>
        <a:bodyPr/>
        <a:lstStyle/>
        <a:p>
          <a:endParaRPr lang="en-US"/>
        </a:p>
      </dgm:t>
    </dgm:pt>
    <dgm:pt modelId="{82616FFB-7DE2-497D-895E-0A68A7A482B5}">
      <dgm:prSet/>
      <dgm:spPr/>
      <dgm:t>
        <a:bodyPr/>
        <a:lstStyle/>
        <a:p>
          <a:pPr rtl="0">
            <a:lnSpc>
              <a:spcPct val="100000"/>
            </a:lnSpc>
          </a:pPr>
          <a:r>
            <a:rPr lang="en-US" dirty="0"/>
            <a:t>EL &amp; non-EL identified similar rates</a:t>
          </a:r>
          <a:endParaRPr lang="en-US" dirty="0">
            <a:latin typeface="Arial"/>
          </a:endParaRPr>
        </a:p>
      </dgm:t>
    </dgm:pt>
    <dgm:pt modelId="{D22A7886-06A3-4EF2-9213-86655667CE14}" type="parTrans" cxnId="{DFF491C2-C1AD-452B-B7AC-2AE8635AF0A1}">
      <dgm:prSet/>
      <dgm:spPr/>
      <dgm:t>
        <a:bodyPr/>
        <a:lstStyle/>
        <a:p>
          <a:endParaRPr lang="en-US"/>
        </a:p>
      </dgm:t>
    </dgm:pt>
    <dgm:pt modelId="{5B5E7F73-BE29-46F7-B574-20B57C71E45B}" type="sibTrans" cxnId="{DFF491C2-C1AD-452B-B7AC-2AE8635AF0A1}">
      <dgm:prSet/>
      <dgm:spPr/>
      <dgm:t>
        <a:bodyPr/>
        <a:lstStyle/>
        <a:p>
          <a:endParaRPr lang="en-US"/>
        </a:p>
      </dgm:t>
    </dgm:pt>
    <dgm:pt modelId="{29A41B55-9CF9-4FD5-95B0-1B246FE85C48}">
      <dgm:prSet phldr="0"/>
      <dgm:spPr/>
      <dgm:t>
        <a:bodyPr/>
        <a:lstStyle/>
        <a:p>
          <a:pPr>
            <a:lnSpc>
              <a:spcPct val="100000"/>
            </a:lnSpc>
          </a:pPr>
          <a:r>
            <a:rPr lang="en-US" dirty="0">
              <a:latin typeface="Arial"/>
            </a:rPr>
            <a:t> T</a:t>
          </a:r>
          <a:r>
            <a:rPr lang="en-US" dirty="0"/>
            <a:t>eacher who rates higher</a:t>
          </a:r>
          <a:r>
            <a:rPr lang="en-US" dirty="0">
              <a:latin typeface="Arial"/>
            </a:rPr>
            <a:t> =</a:t>
          </a:r>
          <a:r>
            <a:rPr lang="en-US" dirty="0"/>
            <a:t> </a:t>
          </a:r>
          <a:r>
            <a:rPr lang="en-US" dirty="0">
              <a:latin typeface="Arial"/>
            </a:rPr>
            <a:t>student more</a:t>
          </a:r>
          <a:r>
            <a:rPr lang="en-US" dirty="0"/>
            <a:t> likely to </a:t>
          </a:r>
          <a:r>
            <a:rPr lang="en-US" dirty="0">
              <a:latin typeface="Arial"/>
            </a:rPr>
            <a:t>be identified</a:t>
          </a:r>
        </a:p>
      </dgm:t>
    </dgm:pt>
    <dgm:pt modelId="{47B840E9-3691-4009-A5C5-0C8415799D4C}" type="parTrans" cxnId="{869D0671-A0DF-44AE-90EF-D0AD92FF73C5}">
      <dgm:prSet/>
      <dgm:spPr/>
      <dgm:t>
        <a:bodyPr/>
        <a:lstStyle/>
        <a:p>
          <a:endParaRPr lang="en-US"/>
        </a:p>
      </dgm:t>
    </dgm:pt>
    <dgm:pt modelId="{6CBFC36B-3A20-4EB6-A1E8-537B03E635CA}" type="sibTrans" cxnId="{869D0671-A0DF-44AE-90EF-D0AD92FF73C5}">
      <dgm:prSet/>
      <dgm:spPr/>
      <dgm:t>
        <a:bodyPr/>
        <a:lstStyle/>
        <a:p>
          <a:endParaRPr lang="en-US"/>
        </a:p>
      </dgm:t>
    </dgm:pt>
    <dgm:pt modelId="{067D0A8C-973F-4F59-9D6E-2316953DF267}" type="pres">
      <dgm:prSet presAssocID="{E4C01BE4-F8C3-4955-841F-9AA3892FDBDD}" presName="root" presStyleCnt="0">
        <dgm:presLayoutVars>
          <dgm:dir/>
          <dgm:resizeHandles val="exact"/>
        </dgm:presLayoutVars>
      </dgm:prSet>
      <dgm:spPr/>
    </dgm:pt>
    <dgm:pt modelId="{D531A0D7-7521-4F13-B921-ECDCBAA17D6B}" type="pres">
      <dgm:prSet presAssocID="{EB007618-821D-4347-BBF8-4B1CB8BE122A}" presName="compNode" presStyleCnt="0"/>
      <dgm:spPr/>
    </dgm:pt>
    <dgm:pt modelId="{C1227D6E-4E6C-4A53-A66A-4B93D3730ADE}" type="pres">
      <dgm:prSet presAssocID="{EB007618-821D-4347-BBF8-4B1CB8BE122A}" presName="bgRect" presStyleLbl="bgShp" presStyleIdx="0" presStyleCnt="4"/>
      <dgm:spPr>
        <a:solidFill>
          <a:schemeClr val="tx2"/>
        </a:solidFill>
      </dgm:spPr>
    </dgm:pt>
    <dgm:pt modelId="{29D65CE2-2FE7-4EAD-B08F-93D257B0368E}" type="pres">
      <dgm:prSet presAssocID="{EB007618-821D-4347-BBF8-4B1CB8BE122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CD7C57F2-488F-46D1-BCCB-0599E3872878}" type="pres">
      <dgm:prSet presAssocID="{EB007618-821D-4347-BBF8-4B1CB8BE122A}" presName="spaceRect" presStyleCnt="0"/>
      <dgm:spPr/>
    </dgm:pt>
    <dgm:pt modelId="{9B5392BF-7191-448D-9C0B-F82958DA94E1}" type="pres">
      <dgm:prSet presAssocID="{EB007618-821D-4347-BBF8-4B1CB8BE122A}" presName="parTx" presStyleLbl="revTx" presStyleIdx="0" presStyleCnt="4">
        <dgm:presLayoutVars>
          <dgm:chMax val="0"/>
          <dgm:chPref val="0"/>
        </dgm:presLayoutVars>
      </dgm:prSet>
      <dgm:spPr/>
    </dgm:pt>
    <dgm:pt modelId="{EF4C575B-13A2-4B4C-999C-2D8C612EEF4D}" type="pres">
      <dgm:prSet presAssocID="{5C3B4728-DF4E-42C2-BE15-FD088650092C}" presName="sibTrans" presStyleCnt="0"/>
      <dgm:spPr/>
    </dgm:pt>
    <dgm:pt modelId="{7774FDDB-D21D-48D0-BCE3-A03ED97505C6}" type="pres">
      <dgm:prSet presAssocID="{E8A4483A-DE3A-4995-B455-EFE93A930C89}" presName="compNode" presStyleCnt="0"/>
      <dgm:spPr/>
    </dgm:pt>
    <dgm:pt modelId="{447AB1AC-DBB6-4388-8E4C-4A6D75E34D73}" type="pres">
      <dgm:prSet presAssocID="{E8A4483A-DE3A-4995-B455-EFE93A930C89}" presName="bgRect" presStyleLbl="bgShp" presStyleIdx="1" presStyleCnt="4"/>
      <dgm:spPr>
        <a:solidFill>
          <a:schemeClr val="accent6"/>
        </a:solidFill>
      </dgm:spPr>
    </dgm:pt>
    <dgm:pt modelId="{E2309C46-7321-4892-B82E-D51FDD7CEF0D}" type="pres">
      <dgm:prSet presAssocID="{E8A4483A-DE3A-4995-B455-EFE93A930C8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C2E396A-090A-4ABC-B578-9609722A163B}" type="pres">
      <dgm:prSet presAssocID="{E8A4483A-DE3A-4995-B455-EFE93A930C89}" presName="spaceRect" presStyleCnt="0"/>
      <dgm:spPr/>
    </dgm:pt>
    <dgm:pt modelId="{9E3DBB0C-67EF-4208-988B-45AD92A56982}" type="pres">
      <dgm:prSet presAssocID="{E8A4483A-DE3A-4995-B455-EFE93A930C89}" presName="parTx" presStyleLbl="revTx" presStyleIdx="1" presStyleCnt="4">
        <dgm:presLayoutVars>
          <dgm:chMax val="0"/>
          <dgm:chPref val="0"/>
        </dgm:presLayoutVars>
      </dgm:prSet>
      <dgm:spPr/>
    </dgm:pt>
    <dgm:pt modelId="{40D795C2-C49F-4BF6-8655-1BBE7F61978B}" type="pres">
      <dgm:prSet presAssocID="{65B850B8-3574-4D7C-9810-77F0B4FDA459}" presName="sibTrans" presStyleCnt="0"/>
      <dgm:spPr/>
    </dgm:pt>
    <dgm:pt modelId="{C67BC585-74C6-4ADD-A77D-5AF0F2881DFE}" type="pres">
      <dgm:prSet presAssocID="{82616FFB-7DE2-497D-895E-0A68A7A482B5}" presName="compNode" presStyleCnt="0"/>
      <dgm:spPr/>
    </dgm:pt>
    <dgm:pt modelId="{6B54D216-4E98-424E-83DA-145B65B86AAE}" type="pres">
      <dgm:prSet presAssocID="{82616FFB-7DE2-497D-895E-0A68A7A482B5}" presName="bgRect" presStyleLbl="bgShp" presStyleIdx="2" presStyleCnt="4"/>
      <dgm:spPr/>
    </dgm:pt>
    <dgm:pt modelId="{153A86A7-8EDE-4F37-BB2E-AF308B5F5F87}" type="pres">
      <dgm:prSet presAssocID="{82616FFB-7DE2-497D-895E-0A68A7A482B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66152B93-B349-4ED3-B9FD-9DDF98D7C694}" type="pres">
      <dgm:prSet presAssocID="{82616FFB-7DE2-497D-895E-0A68A7A482B5}" presName="spaceRect" presStyleCnt="0"/>
      <dgm:spPr/>
    </dgm:pt>
    <dgm:pt modelId="{83724ADE-A1F7-4627-91C5-C829537961AE}" type="pres">
      <dgm:prSet presAssocID="{82616FFB-7DE2-497D-895E-0A68A7A482B5}" presName="parTx" presStyleLbl="revTx" presStyleIdx="2" presStyleCnt="4">
        <dgm:presLayoutVars>
          <dgm:chMax val="0"/>
          <dgm:chPref val="0"/>
        </dgm:presLayoutVars>
      </dgm:prSet>
      <dgm:spPr/>
    </dgm:pt>
    <dgm:pt modelId="{D8174A40-AC5A-41A4-8FF3-D881D69B1022}" type="pres">
      <dgm:prSet presAssocID="{5B5E7F73-BE29-46F7-B574-20B57C71E45B}" presName="sibTrans" presStyleCnt="0"/>
      <dgm:spPr/>
    </dgm:pt>
    <dgm:pt modelId="{6F46D5D2-4357-4A36-8D79-7B9A11960950}" type="pres">
      <dgm:prSet presAssocID="{29A41B55-9CF9-4FD5-95B0-1B246FE85C48}" presName="compNode" presStyleCnt="0"/>
      <dgm:spPr/>
    </dgm:pt>
    <dgm:pt modelId="{F0BA2B90-307E-4CE1-A3CD-17EFDD1669E8}" type="pres">
      <dgm:prSet presAssocID="{29A41B55-9CF9-4FD5-95B0-1B246FE85C48}" presName="bgRect" presStyleLbl="bgShp" presStyleIdx="3" presStyleCnt="4"/>
      <dgm:spPr>
        <a:solidFill>
          <a:schemeClr val="accent1"/>
        </a:solidFill>
      </dgm:spPr>
    </dgm:pt>
    <dgm:pt modelId="{725AFB4C-6395-4FDB-906E-10252D23D15B}" type="pres">
      <dgm:prSet presAssocID="{29A41B55-9CF9-4FD5-95B0-1B246FE85C48}" presName="iconRect" presStyleLbl="node1" presStyleIdx="3" presStyleCnt="4"/>
      <dgm:spPr>
        <a:prstGeom prst="rect">
          <a:avLst/>
        </a:prstGeom>
      </dgm:spPr>
    </dgm:pt>
    <dgm:pt modelId="{E479D0A1-4D5A-4DE4-B3AF-BAF604232973}" type="pres">
      <dgm:prSet presAssocID="{29A41B55-9CF9-4FD5-95B0-1B246FE85C48}" presName="spaceRect" presStyleCnt="0"/>
      <dgm:spPr/>
    </dgm:pt>
    <dgm:pt modelId="{4991D2D4-51BA-4C93-8102-D65814E0E3E7}" type="pres">
      <dgm:prSet presAssocID="{29A41B55-9CF9-4FD5-95B0-1B246FE85C48}" presName="parTx" presStyleLbl="revTx" presStyleIdx="3" presStyleCnt="4">
        <dgm:presLayoutVars>
          <dgm:chMax val="0"/>
          <dgm:chPref val="0"/>
        </dgm:presLayoutVars>
      </dgm:prSet>
      <dgm:spPr/>
    </dgm:pt>
  </dgm:ptLst>
  <dgm:cxnLst>
    <dgm:cxn modelId="{81994C28-5F36-4319-B5F1-FF4F8BACC88F}" type="presOf" srcId="{E4C01BE4-F8C3-4955-841F-9AA3892FDBDD}" destId="{067D0A8C-973F-4F59-9D6E-2316953DF267}" srcOrd="0" destOrd="0" presId="urn:microsoft.com/office/officeart/2018/2/layout/IconVerticalSolidList"/>
    <dgm:cxn modelId="{869D0671-A0DF-44AE-90EF-D0AD92FF73C5}" srcId="{E4C01BE4-F8C3-4955-841F-9AA3892FDBDD}" destId="{29A41B55-9CF9-4FD5-95B0-1B246FE85C48}" srcOrd="3" destOrd="0" parTransId="{47B840E9-3691-4009-A5C5-0C8415799D4C}" sibTransId="{6CBFC36B-3A20-4EB6-A1E8-537B03E635CA}"/>
    <dgm:cxn modelId="{D98DCD7E-6341-4148-A85D-263D48041437}" type="presOf" srcId="{E8A4483A-DE3A-4995-B455-EFE93A930C89}" destId="{9E3DBB0C-67EF-4208-988B-45AD92A56982}" srcOrd="0" destOrd="0" presId="urn:microsoft.com/office/officeart/2018/2/layout/IconVerticalSolidList"/>
    <dgm:cxn modelId="{8343F49E-E5A9-466F-B957-88FBF8FEFF54}" type="presOf" srcId="{29A41B55-9CF9-4FD5-95B0-1B246FE85C48}" destId="{4991D2D4-51BA-4C93-8102-D65814E0E3E7}" srcOrd="0" destOrd="0" presId="urn:microsoft.com/office/officeart/2018/2/layout/IconVerticalSolidList"/>
    <dgm:cxn modelId="{A7E664B6-D69F-4C96-8B9A-DCBE54820B3D}" srcId="{E4C01BE4-F8C3-4955-841F-9AA3892FDBDD}" destId="{E8A4483A-DE3A-4995-B455-EFE93A930C89}" srcOrd="1" destOrd="0" parTransId="{531608B0-021E-4105-AB75-211CDABD5D6F}" sibTransId="{65B850B8-3574-4D7C-9810-77F0B4FDA459}"/>
    <dgm:cxn modelId="{DFF491C2-C1AD-452B-B7AC-2AE8635AF0A1}" srcId="{E4C01BE4-F8C3-4955-841F-9AA3892FDBDD}" destId="{82616FFB-7DE2-497D-895E-0A68A7A482B5}" srcOrd="2" destOrd="0" parTransId="{D22A7886-06A3-4EF2-9213-86655667CE14}" sibTransId="{5B5E7F73-BE29-46F7-B574-20B57C71E45B}"/>
    <dgm:cxn modelId="{679145DC-9831-4084-A96A-7DA19A353822}" type="presOf" srcId="{EB007618-821D-4347-BBF8-4B1CB8BE122A}" destId="{9B5392BF-7191-448D-9C0B-F82958DA94E1}" srcOrd="0" destOrd="0" presId="urn:microsoft.com/office/officeart/2018/2/layout/IconVerticalSolidList"/>
    <dgm:cxn modelId="{3B611DEF-D1B0-4C6B-842C-36A13C6CCCDC}" type="presOf" srcId="{82616FFB-7DE2-497D-895E-0A68A7A482B5}" destId="{83724ADE-A1F7-4627-91C5-C829537961AE}" srcOrd="0" destOrd="0" presId="urn:microsoft.com/office/officeart/2018/2/layout/IconVerticalSolidList"/>
    <dgm:cxn modelId="{1A417BF6-8E4A-448A-98C6-53D203DEAA46}" srcId="{E4C01BE4-F8C3-4955-841F-9AA3892FDBDD}" destId="{EB007618-821D-4347-BBF8-4B1CB8BE122A}" srcOrd="0" destOrd="0" parTransId="{3A6E2097-D613-4221-8375-4A9C5573E1F0}" sibTransId="{5C3B4728-DF4E-42C2-BE15-FD088650092C}"/>
    <dgm:cxn modelId="{D80EF4C6-1589-4431-9123-1A11ED649777}" type="presParOf" srcId="{067D0A8C-973F-4F59-9D6E-2316953DF267}" destId="{D531A0D7-7521-4F13-B921-ECDCBAA17D6B}" srcOrd="0" destOrd="0" presId="urn:microsoft.com/office/officeart/2018/2/layout/IconVerticalSolidList"/>
    <dgm:cxn modelId="{43785E73-419D-48C3-A0D4-22F924E7B913}" type="presParOf" srcId="{D531A0D7-7521-4F13-B921-ECDCBAA17D6B}" destId="{C1227D6E-4E6C-4A53-A66A-4B93D3730ADE}" srcOrd="0" destOrd="0" presId="urn:microsoft.com/office/officeart/2018/2/layout/IconVerticalSolidList"/>
    <dgm:cxn modelId="{9F2E8B93-313B-4D7E-9EA9-AA9BF6F9D024}" type="presParOf" srcId="{D531A0D7-7521-4F13-B921-ECDCBAA17D6B}" destId="{29D65CE2-2FE7-4EAD-B08F-93D257B0368E}" srcOrd="1" destOrd="0" presId="urn:microsoft.com/office/officeart/2018/2/layout/IconVerticalSolidList"/>
    <dgm:cxn modelId="{8DCA4054-98CC-468A-AD63-C337C932B4B4}" type="presParOf" srcId="{D531A0D7-7521-4F13-B921-ECDCBAA17D6B}" destId="{CD7C57F2-488F-46D1-BCCB-0599E3872878}" srcOrd="2" destOrd="0" presId="urn:microsoft.com/office/officeart/2018/2/layout/IconVerticalSolidList"/>
    <dgm:cxn modelId="{984C6DC9-4F17-41C6-9482-A1064921B77D}" type="presParOf" srcId="{D531A0D7-7521-4F13-B921-ECDCBAA17D6B}" destId="{9B5392BF-7191-448D-9C0B-F82958DA94E1}" srcOrd="3" destOrd="0" presId="urn:microsoft.com/office/officeart/2018/2/layout/IconVerticalSolidList"/>
    <dgm:cxn modelId="{2354B51B-62CF-42FC-8740-CACE479F766F}" type="presParOf" srcId="{067D0A8C-973F-4F59-9D6E-2316953DF267}" destId="{EF4C575B-13A2-4B4C-999C-2D8C612EEF4D}" srcOrd="1" destOrd="0" presId="urn:microsoft.com/office/officeart/2018/2/layout/IconVerticalSolidList"/>
    <dgm:cxn modelId="{2A81A0C2-68FA-46EA-B296-47AD72229897}" type="presParOf" srcId="{067D0A8C-973F-4F59-9D6E-2316953DF267}" destId="{7774FDDB-D21D-48D0-BCE3-A03ED97505C6}" srcOrd="2" destOrd="0" presId="urn:microsoft.com/office/officeart/2018/2/layout/IconVerticalSolidList"/>
    <dgm:cxn modelId="{96E9A703-05B2-42E4-B1F4-A06034BA0AD8}" type="presParOf" srcId="{7774FDDB-D21D-48D0-BCE3-A03ED97505C6}" destId="{447AB1AC-DBB6-4388-8E4C-4A6D75E34D73}" srcOrd="0" destOrd="0" presId="urn:microsoft.com/office/officeart/2018/2/layout/IconVerticalSolidList"/>
    <dgm:cxn modelId="{0941D6DE-5459-486B-B98D-FE3A98AD01D2}" type="presParOf" srcId="{7774FDDB-D21D-48D0-BCE3-A03ED97505C6}" destId="{E2309C46-7321-4892-B82E-D51FDD7CEF0D}" srcOrd="1" destOrd="0" presId="urn:microsoft.com/office/officeart/2018/2/layout/IconVerticalSolidList"/>
    <dgm:cxn modelId="{8C0B4C02-ADFA-4521-809B-A4C92D9B9C36}" type="presParOf" srcId="{7774FDDB-D21D-48D0-BCE3-A03ED97505C6}" destId="{BC2E396A-090A-4ABC-B578-9609722A163B}" srcOrd="2" destOrd="0" presId="urn:microsoft.com/office/officeart/2018/2/layout/IconVerticalSolidList"/>
    <dgm:cxn modelId="{6243B8DC-8DD9-4DBF-8CB9-35649D36C03B}" type="presParOf" srcId="{7774FDDB-D21D-48D0-BCE3-A03ED97505C6}" destId="{9E3DBB0C-67EF-4208-988B-45AD92A56982}" srcOrd="3" destOrd="0" presId="urn:microsoft.com/office/officeart/2018/2/layout/IconVerticalSolidList"/>
    <dgm:cxn modelId="{4A42657A-782D-475D-9A8E-48065726CD92}" type="presParOf" srcId="{067D0A8C-973F-4F59-9D6E-2316953DF267}" destId="{40D795C2-C49F-4BF6-8655-1BBE7F61978B}" srcOrd="3" destOrd="0" presId="urn:microsoft.com/office/officeart/2018/2/layout/IconVerticalSolidList"/>
    <dgm:cxn modelId="{3F35FC2B-23E7-45D8-92BF-24286780B1ED}" type="presParOf" srcId="{067D0A8C-973F-4F59-9D6E-2316953DF267}" destId="{C67BC585-74C6-4ADD-A77D-5AF0F2881DFE}" srcOrd="4" destOrd="0" presId="urn:microsoft.com/office/officeart/2018/2/layout/IconVerticalSolidList"/>
    <dgm:cxn modelId="{E2DC8EFD-3441-4433-A7A0-8BE01542C627}" type="presParOf" srcId="{C67BC585-74C6-4ADD-A77D-5AF0F2881DFE}" destId="{6B54D216-4E98-424E-83DA-145B65B86AAE}" srcOrd="0" destOrd="0" presId="urn:microsoft.com/office/officeart/2018/2/layout/IconVerticalSolidList"/>
    <dgm:cxn modelId="{2D0F41BE-9833-47CC-BE6E-0893D11A6DB6}" type="presParOf" srcId="{C67BC585-74C6-4ADD-A77D-5AF0F2881DFE}" destId="{153A86A7-8EDE-4F37-BB2E-AF308B5F5F87}" srcOrd="1" destOrd="0" presId="urn:microsoft.com/office/officeart/2018/2/layout/IconVerticalSolidList"/>
    <dgm:cxn modelId="{4E2C6413-931E-4E4B-B1E4-ED82D66385C1}" type="presParOf" srcId="{C67BC585-74C6-4ADD-A77D-5AF0F2881DFE}" destId="{66152B93-B349-4ED3-B9FD-9DDF98D7C694}" srcOrd="2" destOrd="0" presId="urn:microsoft.com/office/officeart/2018/2/layout/IconVerticalSolidList"/>
    <dgm:cxn modelId="{BEC0DF38-E6E1-4C44-91EE-E398BA73CC94}" type="presParOf" srcId="{C67BC585-74C6-4ADD-A77D-5AF0F2881DFE}" destId="{83724ADE-A1F7-4627-91C5-C829537961AE}" srcOrd="3" destOrd="0" presId="urn:microsoft.com/office/officeart/2018/2/layout/IconVerticalSolidList"/>
    <dgm:cxn modelId="{A476D821-FB1A-47DA-8FED-DE5C2FCC66D5}" type="presParOf" srcId="{067D0A8C-973F-4F59-9D6E-2316953DF267}" destId="{D8174A40-AC5A-41A4-8FF3-D881D69B1022}" srcOrd="5" destOrd="0" presId="urn:microsoft.com/office/officeart/2018/2/layout/IconVerticalSolidList"/>
    <dgm:cxn modelId="{25E8ACE0-D3C2-420C-9E2F-7E39B8F62517}" type="presParOf" srcId="{067D0A8C-973F-4F59-9D6E-2316953DF267}" destId="{6F46D5D2-4357-4A36-8D79-7B9A11960950}" srcOrd="6" destOrd="0" presId="urn:microsoft.com/office/officeart/2018/2/layout/IconVerticalSolidList"/>
    <dgm:cxn modelId="{C7C57D4A-76A3-472D-8442-BC20E96DCFB8}" type="presParOf" srcId="{6F46D5D2-4357-4A36-8D79-7B9A11960950}" destId="{F0BA2B90-307E-4CE1-A3CD-17EFDD1669E8}" srcOrd="0" destOrd="0" presId="urn:microsoft.com/office/officeart/2018/2/layout/IconVerticalSolidList"/>
    <dgm:cxn modelId="{0312A7CA-E751-4473-9AA0-6E830E109785}" type="presParOf" srcId="{6F46D5D2-4357-4A36-8D79-7B9A11960950}" destId="{725AFB4C-6395-4FDB-906E-10252D23D15B}" srcOrd="1" destOrd="0" presId="urn:microsoft.com/office/officeart/2018/2/layout/IconVerticalSolidList"/>
    <dgm:cxn modelId="{EBD97666-FEEE-4AFE-A365-280A24BE0F84}" type="presParOf" srcId="{6F46D5D2-4357-4A36-8D79-7B9A11960950}" destId="{E479D0A1-4D5A-4DE4-B3AF-BAF604232973}" srcOrd="2" destOrd="0" presId="urn:microsoft.com/office/officeart/2018/2/layout/IconVerticalSolidList"/>
    <dgm:cxn modelId="{AF016753-429C-4C23-9832-8F70905B1B81}" type="presParOf" srcId="{6F46D5D2-4357-4A36-8D79-7B9A11960950}" destId="{4991D2D4-51BA-4C93-8102-D65814E0E3E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27D6E-4E6C-4A53-A66A-4B93D3730ADE}">
      <dsp:nvSpPr>
        <dsp:cNvPr id="0" name=""/>
        <dsp:cNvSpPr/>
      </dsp:nvSpPr>
      <dsp:spPr>
        <a:xfrm>
          <a:off x="0" y="1828"/>
          <a:ext cx="10972800" cy="926664"/>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29D65CE2-2FE7-4EAD-B08F-93D257B0368E}">
      <dsp:nvSpPr>
        <dsp:cNvPr id="0" name=""/>
        <dsp:cNvSpPr/>
      </dsp:nvSpPr>
      <dsp:spPr>
        <a:xfrm>
          <a:off x="280316" y="210327"/>
          <a:ext cx="509665" cy="5096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5392BF-7191-448D-9C0B-F82958DA94E1}">
      <dsp:nvSpPr>
        <dsp:cNvPr id="0" name=""/>
        <dsp:cNvSpPr/>
      </dsp:nvSpPr>
      <dsp:spPr>
        <a:xfrm>
          <a:off x="1070297" y="1828"/>
          <a:ext cx="9902502" cy="926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72" tIns="98072" rIns="98072" bIns="98072" numCol="1" spcCol="1270" anchor="ctr" anchorCtr="0">
          <a:noAutofit/>
        </a:bodyPr>
        <a:lstStyle/>
        <a:p>
          <a:pPr marL="0" lvl="0" indent="0" algn="l" defTabSz="977900">
            <a:lnSpc>
              <a:spcPct val="100000"/>
            </a:lnSpc>
            <a:spcBef>
              <a:spcPct val="0"/>
            </a:spcBef>
            <a:spcAft>
              <a:spcPct val="35000"/>
            </a:spcAft>
            <a:buNone/>
          </a:pPr>
          <a:r>
            <a:rPr lang="en-US" sz="2200" kern="1200" dirty="0"/>
            <a:t>Better but caution</a:t>
          </a:r>
        </a:p>
      </dsp:txBody>
      <dsp:txXfrm>
        <a:off x="1070297" y="1828"/>
        <a:ext cx="9902502" cy="926664"/>
      </dsp:txXfrm>
    </dsp:sp>
    <dsp:sp modelId="{447AB1AC-DBB6-4388-8E4C-4A6D75E34D73}">
      <dsp:nvSpPr>
        <dsp:cNvPr id="0" name=""/>
        <dsp:cNvSpPr/>
      </dsp:nvSpPr>
      <dsp:spPr>
        <a:xfrm>
          <a:off x="0" y="1160158"/>
          <a:ext cx="10972800" cy="926664"/>
        </a:xfrm>
        <a:prstGeom prst="roundRect">
          <a:avLst>
            <a:gd name="adj" fmla="val 10000"/>
          </a:avLst>
        </a:prstGeom>
        <a:solidFill>
          <a:schemeClr val="accent6"/>
        </a:solidFill>
        <a:ln>
          <a:noFill/>
        </a:ln>
        <a:effectLst/>
      </dsp:spPr>
      <dsp:style>
        <a:lnRef idx="0">
          <a:scrgbClr r="0" g="0" b="0"/>
        </a:lnRef>
        <a:fillRef idx="1">
          <a:scrgbClr r="0" g="0" b="0"/>
        </a:fillRef>
        <a:effectRef idx="0">
          <a:scrgbClr r="0" g="0" b="0"/>
        </a:effectRef>
        <a:fontRef idx="minor"/>
      </dsp:style>
    </dsp:sp>
    <dsp:sp modelId="{E2309C46-7321-4892-B82E-D51FDD7CEF0D}">
      <dsp:nvSpPr>
        <dsp:cNvPr id="0" name=""/>
        <dsp:cNvSpPr/>
      </dsp:nvSpPr>
      <dsp:spPr>
        <a:xfrm>
          <a:off x="280316" y="1368658"/>
          <a:ext cx="509665" cy="5096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3DBB0C-67EF-4208-988B-45AD92A56982}">
      <dsp:nvSpPr>
        <dsp:cNvPr id="0" name=""/>
        <dsp:cNvSpPr/>
      </dsp:nvSpPr>
      <dsp:spPr>
        <a:xfrm>
          <a:off x="1070297" y="1160158"/>
          <a:ext cx="9902502" cy="926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72" tIns="98072" rIns="98072" bIns="98072" numCol="1" spcCol="1270" anchor="ctr" anchorCtr="0">
          <a:noAutofit/>
        </a:bodyPr>
        <a:lstStyle/>
        <a:p>
          <a:pPr marL="0" lvl="0" indent="0" algn="l" defTabSz="977900" rtl="0">
            <a:lnSpc>
              <a:spcPct val="100000"/>
            </a:lnSpc>
            <a:spcBef>
              <a:spcPct val="0"/>
            </a:spcBef>
            <a:spcAft>
              <a:spcPct val="35000"/>
            </a:spcAft>
            <a:buNone/>
          </a:pPr>
          <a:r>
            <a:rPr lang="en-US" sz="2200" kern="1200" dirty="0"/>
            <a:t>~20% variance in </a:t>
          </a:r>
          <a:r>
            <a:rPr lang="en-US" sz="2200" kern="1200" dirty="0">
              <a:latin typeface="Arial"/>
            </a:rPr>
            <a:t>Omaha Public Schools</a:t>
          </a:r>
          <a:endParaRPr lang="en-US" sz="2200" kern="1200" dirty="0"/>
        </a:p>
      </dsp:txBody>
      <dsp:txXfrm>
        <a:off x="1070297" y="1160158"/>
        <a:ext cx="9902502" cy="926664"/>
      </dsp:txXfrm>
    </dsp:sp>
    <dsp:sp modelId="{6B54D216-4E98-424E-83DA-145B65B86AAE}">
      <dsp:nvSpPr>
        <dsp:cNvPr id="0" name=""/>
        <dsp:cNvSpPr/>
      </dsp:nvSpPr>
      <dsp:spPr>
        <a:xfrm>
          <a:off x="0" y="2318489"/>
          <a:ext cx="10972800" cy="9266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3A86A7-8EDE-4F37-BB2E-AF308B5F5F87}">
      <dsp:nvSpPr>
        <dsp:cNvPr id="0" name=""/>
        <dsp:cNvSpPr/>
      </dsp:nvSpPr>
      <dsp:spPr>
        <a:xfrm>
          <a:off x="280316" y="2526989"/>
          <a:ext cx="509665" cy="5096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724ADE-A1F7-4627-91C5-C829537961AE}">
      <dsp:nvSpPr>
        <dsp:cNvPr id="0" name=""/>
        <dsp:cNvSpPr/>
      </dsp:nvSpPr>
      <dsp:spPr>
        <a:xfrm>
          <a:off x="1070297" y="2318489"/>
          <a:ext cx="9902502" cy="926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72" tIns="98072" rIns="98072" bIns="98072" numCol="1" spcCol="1270" anchor="ctr" anchorCtr="0">
          <a:noAutofit/>
        </a:bodyPr>
        <a:lstStyle/>
        <a:p>
          <a:pPr marL="0" lvl="0" indent="0" algn="l" defTabSz="977900" rtl="0">
            <a:lnSpc>
              <a:spcPct val="100000"/>
            </a:lnSpc>
            <a:spcBef>
              <a:spcPct val="0"/>
            </a:spcBef>
            <a:spcAft>
              <a:spcPct val="35000"/>
            </a:spcAft>
            <a:buNone/>
          </a:pPr>
          <a:r>
            <a:rPr lang="en-US" sz="2200" kern="1200" dirty="0"/>
            <a:t>EL &amp; non-EL identified similar rates</a:t>
          </a:r>
          <a:endParaRPr lang="en-US" sz="2200" kern="1200" dirty="0">
            <a:latin typeface="Arial"/>
          </a:endParaRPr>
        </a:p>
      </dsp:txBody>
      <dsp:txXfrm>
        <a:off x="1070297" y="2318489"/>
        <a:ext cx="9902502" cy="926664"/>
      </dsp:txXfrm>
    </dsp:sp>
    <dsp:sp modelId="{F0BA2B90-307E-4CE1-A3CD-17EFDD1669E8}">
      <dsp:nvSpPr>
        <dsp:cNvPr id="0" name=""/>
        <dsp:cNvSpPr/>
      </dsp:nvSpPr>
      <dsp:spPr>
        <a:xfrm>
          <a:off x="0" y="3476820"/>
          <a:ext cx="10972800" cy="926664"/>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725AFB4C-6395-4FDB-906E-10252D23D15B}">
      <dsp:nvSpPr>
        <dsp:cNvPr id="0" name=""/>
        <dsp:cNvSpPr/>
      </dsp:nvSpPr>
      <dsp:spPr>
        <a:xfrm>
          <a:off x="280316" y="3685319"/>
          <a:ext cx="509665" cy="50966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91D2D4-51BA-4C93-8102-D65814E0E3E7}">
      <dsp:nvSpPr>
        <dsp:cNvPr id="0" name=""/>
        <dsp:cNvSpPr/>
      </dsp:nvSpPr>
      <dsp:spPr>
        <a:xfrm>
          <a:off x="1070297" y="3476820"/>
          <a:ext cx="9902502" cy="926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72" tIns="98072" rIns="98072" bIns="98072"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rial"/>
            </a:rPr>
            <a:t> T</a:t>
          </a:r>
          <a:r>
            <a:rPr lang="en-US" sz="2200" kern="1200" dirty="0"/>
            <a:t>eacher who rates higher</a:t>
          </a:r>
          <a:r>
            <a:rPr lang="en-US" sz="2200" kern="1200" dirty="0">
              <a:latin typeface="Arial"/>
            </a:rPr>
            <a:t> =</a:t>
          </a:r>
          <a:r>
            <a:rPr lang="en-US" sz="2200" kern="1200" dirty="0"/>
            <a:t> </a:t>
          </a:r>
          <a:r>
            <a:rPr lang="en-US" sz="2200" kern="1200" dirty="0">
              <a:latin typeface="Arial"/>
            </a:rPr>
            <a:t>student more</a:t>
          </a:r>
          <a:r>
            <a:rPr lang="en-US" sz="2200" kern="1200" dirty="0"/>
            <a:t> likely to </a:t>
          </a:r>
          <a:r>
            <a:rPr lang="en-US" sz="2200" kern="1200" dirty="0">
              <a:latin typeface="Arial"/>
            </a:rPr>
            <a:t>be identified</a:t>
          </a:r>
        </a:p>
      </dsp:txBody>
      <dsp:txXfrm>
        <a:off x="1070297" y="3476820"/>
        <a:ext cx="9902502" cy="9266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0.36506</cdr:x>
      <cdr:y>0.62466</cdr:y>
    </cdr:from>
    <cdr:to>
      <cdr:x>0.4347</cdr:x>
      <cdr:y>0.70953</cdr:y>
    </cdr:to>
    <cdr:sp macro="" textlink="">
      <cdr:nvSpPr>
        <cdr:cNvPr id="2" name="TextBox 7">
          <a:extLst xmlns:a="http://schemas.openxmlformats.org/drawingml/2006/main">
            <a:ext uri="{FF2B5EF4-FFF2-40B4-BE49-F238E27FC236}">
              <a16:creationId xmlns:a16="http://schemas.microsoft.com/office/drawing/2014/main" id="{97DD696C-6AF3-ABB8-DE9B-9CDF056E4A0F}"/>
            </a:ext>
          </a:extLst>
        </cdr:cNvPr>
        <cdr:cNvSpPr txBox="1"/>
      </cdr:nvSpPr>
      <cdr:spPr>
        <a:xfrm xmlns:a="http://schemas.openxmlformats.org/drawingml/2006/main">
          <a:off x="4279901" y="3398156"/>
          <a:ext cx="816429"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solidFill>
                <a:schemeClr val="accent6"/>
              </a:solidFill>
            </a:rPr>
            <a:t>868</a:t>
          </a:r>
        </a:p>
      </cdr:txBody>
    </cdr:sp>
  </cdr:relSizeAnchor>
  <cdr:relSizeAnchor xmlns:cdr="http://schemas.openxmlformats.org/drawingml/2006/chartDrawing">
    <cdr:from>
      <cdr:x>0.60043</cdr:x>
      <cdr:y>0.722</cdr:y>
    </cdr:from>
    <cdr:to>
      <cdr:x>0.67007</cdr:x>
      <cdr:y>0.80686</cdr:y>
    </cdr:to>
    <cdr:sp macro="" textlink="">
      <cdr:nvSpPr>
        <cdr:cNvPr id="3" name="TextBox 7">
          <a:extLst xmlns:a="http://schemas.openxmlformats.org/drawingml/2006/main">
            <a:ext uri="{FF2B5EF4-FFF2-40B4-BE49-F238E27FC236}">
              <a16:creationId xmlns:a16="http://schemas.microsoft.com/office/drawing/2014/main" id="{97DD696C-6AF3-ABB8-DE9B-9CDF056E4A0F}"/>
            </a:ext>
          </a:extLst>
        </cdr:cNvPr>
        <cdr:cNvSpPr txBox="1"/>
      </cdr:nvSpPr>
      <cdr:spPr>
        <a:xfrm xmlns:a="http://schemas.openxmlformats.org/drawingml/2006/main">
          <a:off x="7039430" y="3927644"/>
          <a:ext cx="816429"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solidFill>
                <a:schemeClr val="accent6"/>
              </a:solidFill>
            </a:rPr>
            <a:t>87</a:t>
          </a:r>
        </a:p>
      </cdr:txBody>
    </cdr:sp>
  </cdr:relSizeAnchor>
  <cdr:relSizeAnchor xmlns:cdr="http://schemas.openxmlformats.org/drawingml/2006/chartDrawing">
    <cdr:from>
      <cdr:x>0.8338</cdr:x>
      <cdr:y>0.70502</cdr:y>
    </cdr:from>
    <cdr:to>
      <cdr:x>0.90344</cdr:x>
      <cdr:y>0.78989</cdr:y>
    </cdr:to>
    <cdr:sp macro="" textlink="">
      <cdr:nvSpPr>
        <cdr:cNvPr id="4" name="TextBox 7">
          <a:extLst xmlns:a="http://schemas.openxmlformats.org/drawingml/2006/main">
            <a:ext uri="{FF2B5EF4-FFF2-40B4-BE49-F238E27FC236}">
              <a16:creationId xmlns:a16="http://schemas.microsoft.com/office/drawing/2014/main" id="{97DD696C-6AF3-ABB8-DE9B-9CDF056E4A0F}"/>
            </a:ext>
          </a:extLst>
        </cdr:cNvPr>
        <cdr:cNvSpPr txBox="1"/>
      </cdr:nvSpPr>
      <cdr:spPr>
        <a:xfrm xmlns:a="http://schemas.openxmlformats.org/drawingml/2006/main">
          <a:off x="9775370" y="3835311"/>
          <a:ext cx="816429"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solidFill>
                <a:schemeClr val="accent6"/>
              </a:solidFill>
            </a:rPr>
            <a:t>146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BA70C-73F4-49EE-8BFF-0FBB7ED2B59D}" type="datetimeFigureOut">
              <a:t>10/25/23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580B8-D98B-467C-81CB-D525B8D3F78C}" type="slidenum">
              <a:t>‹#›</a:t>
            </a:fld>
            <a:endParaRPr lang="en-US"/>
          </a:p>
        </p:txBody>
      </p:sp>
    </p:spTree>
    <p:extLst>
      <p:ext uri="{BB962C8B-B14F-4D97-AF65-F5344CB8AC3E}">
        <p14:creationId xmlns:p14="http://schemas.microsoft.com/office/powerpoint/2010/main" val="312089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dirty="0"/>
              <a:t>Share Progress toward ID more ELs for GATE</a:t>
            </a:r>
          </a:p>
          <a:p>
            <a:pPr marL="285750" indent="-285750">
              <a:lnSpc>
                <a:spcPct val="90000"/>
              </a:lnSpc>
              <a:spcBef>
                <a:spcPts val="1000"/>
              </a:spcBef>
              <a:buFont typeface="Arial"/>
              <a:buChar char="•"/>
            </a:pPr>
            <a:r>
              <a:rPr lang="en-US" dirty="0"/>
              <a:t>Collaboration with NDE and National Center for Gifted Research</a:t>
            </a:r>
            <a:endParaRPr lang="en-US" dirty="0">
              <a:cs typeface="Calibri"/>
            </a:endParaRPr>
          </a:p>
          <a:p>
            <a:pPr marL="285750" indent="-285750">
              <a:lnSpc>
                <a:spcPct val="90000"/>
              </a:lnSpc>
              <a:spcBef>
                <a:spcPts val="1000"/>
              </a:spcBef>
              <a:buFont typeface="Arial"/>
              <a:buChar char="•"/>
            </a:pPr>
            <a:r>
              <a:rPr lang="en-US" dirty="0"/>
              <a:t>Participant input for ways to increase id of ELs in GATE and support EL enrollment in advanced academics</a:t>
            </a:r>
            <a:endParaRPr lang="en-US" dirty="0">
              <a:cs typeface="Calibri"/>
            </a:endParaRPr>
          </a:p>
          <a:p>
            <a:endParaRPr lang="en-US" dirty="0">
              <a:cs typeface="Calibri"/>
            </a:endParaRPr>
          </a:p>
          <a:p>
            <a:pPr>
              <a:spcBef>
                <a:spcPct val="20000"/>
              </a:spcBef>
            </a:pPr>
            <a:r>
              <a:rPr lang="en-US" dirty="0"/>
              <a:t>BIRE 2023</a:t>
            </a:r>
            <a:endParaRPr lang="en-US" dirty="0">
              <a:cs typeface="Calibri"/>
            </a:endParaRPr>
          </a:p>
          <a:p>
            <a:pPr>
              <a:spcBef>
                <a:spcPct val="20000"/>
              </a:spcBef>
            </a:pPr>
            <a:r>
              <a:rPr lang="en-US" dirty="0"/>
              <a:t>Wednesday May 3</a:t>
            </a:r>
            <a:endParaRPr lang="en-US" dirty="0">
              <a:cs typeface="Calibri"/>
            </a:endParaRPr>
          </a:p>
          <a:p>
            <a:pPr>
              <a:spcBef>
                <a:spcPct val="20000"/>
              </a:spcBef>
            </a:pPr>
            <a:r>
              <a:rPr lang="en-US" dirty="0"/>
              <a:t>10:30-11:30 a.m.</a:t>
            </a:r>
          </a:p>
        </p:txBody>
      </p:sp>
      <p:sp>
        <p:nvSpPr>
          <p:cNvPr id="4" name="Slide Number Placeholder 3"/>
          <p:cNvSpPr>
            <a:spLocks noGrp="1"/>
          </p:cNvSpPr>
          <p:nvPr>
            <p:ph type="sldNum" sz="quarter" idx="5"/>
          </p:nvPr>
        </p:nvSpPr>
        <p:spPr/>
        <p:txBody>
          <a:bodyPr/>
          <a:lstStyle/>
          <a:p>
            <a:fld id="{F28580B8-D98B-467C-81CB-D525B8D3F78C}" type="slidenum">
              <a:t>1</a:t>
            </a:fld>
            <a:endParaRPr lang="en-US"/>
          </a:p>
        </p:txBody>
      </p:sp>
    </p:spTree>
    <p:extLst>
      <p:ext uri="{BB962C8B-B14F-4D97-AF65-F5344CB8AC3E}">
        <p14:creationId xmlns:p14="http://schemas.microsoft.com/office/powerpoint/2010/main" val="3714365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fontAlgn="base"/>
            <a:r>
              <a:rPr lang="en-US" dirty="0">
                <a:solidFill>
                  <a:srgbClr val="000000"/>
                </a:solidFill>
                <a:latin typeface="Arial" panose="020B0604020202020204" pitchFamily="34" charset="0"/>
                <a:cs typeface="Arial" panose="020B0604020202020204" pitchFamily="34" charset="0"/>
              </a:rPr>
              <a:t>Jaimie</a:t>
            </a:r>
          </a:p>
          <a:p>
            <a:endParaRPr lang="en-US" dirty="0">
              <a:solidFill>
                <a:srgbClr val="000000"/>
              </a:solidFill>
              <a:latin typeface="Arial"/>
              <a:cs typeface="Arial"/>
            </a:endParaRPr>
          </a:p>
          <a:p>
            <a:r>
              <a:rPr lang="en-US" dirty="0">
                <a:solidFill>
                  <a:srgbClr val="000000"/>
                </a:solidFill>
                <a:latin typeface="Arial"/>
                <a:cs typeface="Arial"/>
              </a:rPr>
              <a:t>Nebraska</a:t>
            </a:r>
            <a:r>
              <a:rPr lang="en-US" b="0" i="0" u="none" strike="noStrike" dirty="0">
                <a:solidFill>
                  <a:srgbClr val="000000"/>
                </a:solidFill>
                <a:effectLst/>
                <a:latin typeface="Arial"/>
                <a:cs typeface="Arial"/>
              </a:rPr>
              <a:t> is an ELPA21 state, and we are fortunate to enjoy positive and collaborative relationship with the Nebraska Department of Education. </a:t>
            </a:r>
            <a:r>
              <a:rPr lang="en-US" dirty="0">
                <a:solidFill>
                  <a:srgbClr val="000000"/>
                </a:solidFill>
                <a:latin typeface="Arial"/>
                <a:cs typeface="Arial"/>
              </a:rPr>
              <a:t>When we reached out to discuss how we could potentially use the </a:t>
            </a:r>
            <a:r>
              <a:rPr lang="en-US" b="0" i="0" u="none" strike="noStrike" dirty="0">
                <a:solidFill>
                  <a:srgbClr val="000000"/>
                </a:solidFill>
                <a:effectLst/>
                <a:latin typeface="Arial"/>
                <a:cs typeface="Arial"/>
              </a:rPr>
              <a:t>ELPA On-Track report, we learned t</a:t>
            </a:r>
            <a:r>
              <a:rPr lang="en-US" dirty="0">
                <a:solidFill>
                  <a:srgbClr val="000000"/>
                </a:solidFill>
                <a:latin typeface="Arial"/>
                <a:cs typeface="Arial"/>
              </a:rPr>
              <a:t>he state has also </a:t>
            </a:r>
            <a:r>
              <a:rPr lang="en-US" b="0" i="0" u="none" strike="noStrike" dirty="0">
                <a:solidFill>
                  <a:srgbClr val="000000"/>
                </a:solidFill>
                <a:effectLst/>
                <a:latin typeface="Arial"/>
                <a:cs typeface="Arial"/>
              </a:rPr>
              <a:t>had some conversations with districts who want to identify students who move more than one level in a year as one data point in helping to identify high ability learner ELs.</a:t>
            </a:r>
            <a:endParaRPr lang="en-US" b="0" i="0" dirty="0">
              <a:solidFill>
                <a:srgbClr val="000000"/>
              </a:solidFill>
              <a:effectLst/>
              <a:latin typeface="Arial"/>
              <a:ea typeface="Calibri"/>
              <a:cs typeface="Arial"/>
            </a:endParaRPr>
          </a:p>
          <a:p>
            <a:endParaRPr lang="en-US" dirty="0">
              <a:solidFill>
                <a:srgbClr val="000000"/>
              </a:solidFill>
              <a:latin typeface="Arial"/>
              <a:cs typeface="Arial"/>
            </a:endParaRPr>
          </a:p>
          <a:p>
            <a:r>
              <a:rPr lang="en-US" dirty="0">
                <a:solidFill>
                  <a:srgbClr val="000000"/>
                </a:solidFill>
                <a:latin typeface="Arial" panose="020B0604020202020204" pitchFamily="34" charset="0"/>
                <a:cs typeface="Arial" panose="020B0604020202020204" pitchFamily="34" charset="0"/>
              </a:rPr>
              <a:t>T</a:t>
            </a:r>
            <a:r>
              <a:rPr lang="en-US" b="0" i="0" u="none" strike="noStrike" dirty="0">
                <a:solidFill>
                  <a:srgbClr val="000000"/>
                </a:solidFill>
                <a:effectLst/>
                <a:latin typeface="Arial" panose="020B0604020202020204" pitchFamily="34" charset="0"/>
                <a:cs typeface="Arial" panose="020B0604020202020204" pitchFamily="34" charset="0"/>
              </a:rPr>
              <a:t>he state has just updated our state ADVISER accountability system to provide a way to more easily compare students’ on-track to meet proficiency performance level from the previous year to this year. The on-track system is designed to measure the expected amount of progress</a:t>
            </a:r>
            <a:r>
              <a:rPr lang="en-US" u="none" strike="noStrike" dirty="0">
                <a:solidFill>
                  <a:srgbClr val="000000"/>
                </a:solidFill>
                <a:latin typeface="Arial" panose="020B0604020202020204" pitchFamily="34" charset="0"/>
                <a:cs typeface="Arial" panose="020B0604020202020204" pitchFamily="34" charset="0"/>
              </a:rPr>
              <a:t> needed to meet proficiency within 6 years when starting at a baseline of emerging year 1.</a:t>
            </a:r>
          </a:p>
          <a:p>
            <a:endParaRPr lang="en-US" b="0" i="0" dirty="0">
              <a:solidFill>
                <a:srgbClr val="000000"/>
              </a:solidFill>
              <a:effectLst/>
              <a:latin typeface="Arial" panose="020B0604020202020204" pitchFamily="34" charset="0"/>
              <a:ea typeface="Calibri"/>
              <a:cs typeface="Arial" panose="020B0604020202020204" pitchFamily="34" charset="0"/>
            </a:endParaRPr>
          </a:p>
          <a:p>
            <a:pPr algn="l" fontAlgn="base"/>
            <a:r>
              <a:rPr lang="en-US" b="0" i="0" dirty="0">
                <a:solidFill>
                  <a:srgbClr val="000000"/>
                </a:solidFill>
                <a:effectLst/>
                <a:latin typeface="Arial" panose="020B0604020202020204" pitchFamily="34" charset="0"/>
                <a:ea typeface="Calibri"/>
                <a:cs typeface="Arial" panose="020B0604020202020204" pitchFamily="34" charset="0"/>
              </a:rPr>
              <a:t>As we considered this data comparing </a:t>
            </a:r>
            <a:r>
              <a:rPr lang="en-US" dirty="0">
                <a:latin typeface="Arial" panose="020B0604020202020204" pitchFamily="34" charset="0"/>
                <a:cs typeface="Arial" panose="020B0604020202020204" pitchFamily="34" charset="0"/>
              </a:rPr>
              <a:t>2021-22 to 2022-23</a:t>
            </a:r>
            <a:r>
              <a:rPr lang="en-US" b="0" i="0" dirty="0">
                <a:solidFill>
                  <a:srgbClr val="000000"/>
                </a:solidFill>
                <a:effectLst/>
                <a:latin typeface="Arial" panose="020B0604020202020204" pitchFamily="34" charset="0"/>
                <a:ea typeface="Calibri"/>
                <a:cs typeface="Arial" panose="020B0604020202020204" pitchFamily="34" charset="0"/>
              </a:rPr>
              <a:t>, we found:</a:t>
            </a:r>
            <a:br>
              <a:rPr lang="en-US" b="0" i="0" dirty="0">
                <a:effectLst/>
                <a:latin typeface="Arial" panose="020B0604020202020204" pitchFamily="34" charset="0"/>
                <a:cs typeface="Arial" panose="020B0604020202020204" pitchFamily="34" charset="0"/>
              </a:rPr>
            </a:br>
            <a:endParaRPr lang="en-US" b="0" i="0" dirty="0">
              <a:solidFill>
                <a:srgbClr val="000000"/>
              </a:solidFill>
              <a:effectLst/>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11 students, moved 4 levels</a:t>
            </a:r>
            <a:endParaRPr lang="en-US" dirty="0">
              <a:latin typeface="Arial" panose="020B0604020202020204" pitchFamily="34" charset="0"/>
              <a:ea typeface="Calibri"/>
              <a:cs typeface="Arial" panose="020B0604020202020204" pitchFamily="34" charset="0"/>
            </a:endParaRPr>
          </a:p>
          <a:p>
            <a:r>
              <a:rPr lang="en-US" dirty="0">
                <a:latin typeface="Arial" panose="020B0604020202020204" pitchFamily="34" charset="0"/>
                <a:cs typeface="Arial" panose="020B0604020202020204" pitchFamily="34" charset="0"/>
              </a:rPr>
              <a:t>92 students, moved 3 levels </a:t>
            </a:r>
            <a:endParaRPr lang="en-US" dirty="0">
              <a:latin typeface="Arial" panose="020B0604020202020204" pitchFamily="34" charset="0"/>
              <a:ea typeface="Calibri"/>
              <a:cs typeface="Arial" panose="020B0604020202020204" pitchFamily="34" charset="0"/>
            </a:endParaRPr>
          </a:p>
          <a:p>
            <a:r>
              <a:rPr lang="en-US" dirty="0">
                <a:latin typeface="Arial" panose="020B0604020202020204" pitchFamily="34" charset="0"/>
                <a:cs typeface="Arial" panose="020B0604020202020204" pitchFamily="34" charset="0"/>
              </a:rPr>
              <a:t>862 students, moved 2 levels</a:t>
            </a:r>
            <a:endParaRPr lang="en-US" dirty="0">
              <a:latin typeface="Arial" panose="020B0604020202020204" pitchFamily="34" charset="0"/>
              <a:ea typeface="Calibri"/>
              <a:cs typeface="Arial" panose="020B0604020202020204" pitchFamily="34" charset="0"/>
            </a:endParaRPr>
          </a:p>
          <a:p>
            <a:pPr algn="l"/>
            <a:endParaRPr lang="en-US" b="0" i="0" dirty="0">
              <a:solidFill>
                <a:srgbClr val="000000"/>
              </a:solidFill>
              <a:effectLst/>
              <a:latin typeface="Arial" panose="020B0604020202020204" pitchFamily="34" charset="0"/>
              <a:ea typeface="Calibri" panose="020F0502020204030204"/>
              <a:cs typeface="Arial" panose="020B0604020202020204" pitchFamily="34" charset="0"/>
            </a:endParaRPr>
          </a:p>
          <a:p>
            <a:r>
              <a:rPr lang="en-US" dirty="0">
                <a:latin typeface="Arial" panose="020B0604020202020204" pitchFamily="34" charset="0"/>
                <a:ea typeface="Calibri"/>
                <a:cs typeface="Arial" panose="020B0604020202020204" pitchFamily="34" charset="0"/>
              </a:rPr>
              <a:t>But we needed to know more If we were to consider ELPA21 on-track data as one indicator for potential gifted student identification.</a:t>
            </a:r>
            <a:endParaRPr lang="en-US" dirty="0">
              <a:latin typeface="Arial" panose="020B0604020202020204" pitchFamily="34" charset="0"/>
              <a:ea typeface="Calibri" panose="020F0502020204030204" pitchFamily="34" charset="0"/>
              <a:cs typeface="Arial" panose="020B0604020202020204" pitchFamily="34" charset="0"/>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panose="020F0502020204030204"/>
                <a:cs typeface="Calibri" panose="020F0502020204030204"/>
              </a:rPr>
              <a:t>ELPA21 Goal-setting forms </a:t>
            </a: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580B8-D98B-467C-81CB-D525B8D3F7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400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Omaha Public Schools Research department  analyzed our data further and found that at the time of gifted and talented services selection for the 2023-24 school year,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About 24% (5,322) of students enrolling in grades three through eight in 2023-24 were EL students at the time of selection.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868 of these ELs met at least one of the GATE selection criteria.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Only 87 or about 10% of the ELs meeting at least one GATE criteria were identified for GATE. </a:t>
            </a:r>
          </a:p>
          <a:p>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About 146 students met at least one GATE criteria and moved two or more domains on the ELPA21. While some of these students were ultimately identified for GATE, they may have benefited from having the ELPA21 criteria as a part of the identification process.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represents almost 60 students who we may be missing.</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So including the ELPA21 in addition to teacher rating scales and our referral system do seem to indicate potential to identify more ELs for gifted and talented services, which reflects our belief that we have many talented multilingual learners in our schools.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GATE Selection Criteria Explanation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in grade three can meet four criteria for GATE recommendation and must meet three of four criteria to qualify. These include cognitive,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achievement, motivation and/or performance, and creativity and/or leadership metrics. </a:t>
            </a: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in grades four and five can meet three criteria for GATE recommendation and must meet two of three criteria to qualify. These include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achievement, motivation and/or performance, and creativity and/or leadership metrics. </a:t>
            </a:r>
          </a:p>
          <a:p>
            <a:pPr marL="342900" marR="0" lvl="0" indent="-342900">
              <a:lnSpc>
                <a:spcPct val="107000"/>
              </a:lnSpc>
              <a:spcBef>
                <a:spcPts val="0"/>
              </a:spcBef>
              <a:spcAft>
                <a:spcPts val="80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in grades six through eight can meet three criteria for GATE recommendation and must meet two of three criteria to qualify. These include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achievement and performance (GPA) metrics. Teacher input forms are not completed for students going into grades six through eight. </a:t>
            </a:r>
          </a:p>
          <a:p>
            <a:endParaRPr lang="en-US" dirty="0"/>
          </a:p>
        </p:txBody>
      </p:sp>
      <p:sp>
        <p:nvSpPr>
          <p:cNvPr id="4" name="Slide Number Placeholder 3"/>
          <p:cNvSpPr>
            <a:spLocks noGrp="1"/>
          </p:cNvSpPr>
          <p:nvPr>
            <p:ph type="sldNum" sz="quarter" idx="5"/>
          </p:nvPr>
        </p:nvSpPr>
        <p:spPr/>
        <p:txBody>
          <a:bodyPr/>
          <a:lstStyle/>
          <a:p>
            <a:fld id="{F28580B8-D98B-467C-81CB-D525B8D3F78C}" type="slidenum">
              <a:rPr lang="en-US" smtClean="0"/>
              <a:t>12</a:t>
            </a:fld>
            <a:endParaRPr lang="en-US"/>
          </a:p>
        </p:txBody>
      </p:sp>
    </p:spTree>
    <p:extLst>
      <p:ext uri="{BB962C8B-B14F-4D97-AF65-F5344CB8AC3E}">
        <p14:creationId xmlns:p14="http://schemas.microsoft.com/office/powerpoint/2010/main" val="621843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Jaimie</a:t>
            </a:r>
          </a:p>
          <a:p>
            <a:endParaRPr lang="en-US" dirty="0">
              <a:ea typeface="Calibri"/>
              <a:cs typeface="Calibri"/>
            </a:endParaRPr>
          </a:p>
          <a:p>
            <a:r>
              <a:rPr lang="en-US" dirty="0">
                <a:ea typeface="Calibri"/>
                <a:cs typeface="Calibri"/>
              </a:rPr>
              <a:t>We've just touched the tip of the iceberg for the introductory data that we have received from the National Center for Gifted Research and the work that needs to be done</a:t>
            </a:r>
          </a:p>
          <a:p>
            <a:r>
              <a:rPr lang="en-US" dirty="0">
                <a:ea typeface="Calibri"/>
                <a:cs typeface="Calibri"/>
              </a:rPr>
              <a:t>Some key learnings that will guide our next steps and may apply to your context are: </a:t>
            </a:r>
            <a:endParaRPr lang="en-US" dirty="0">
              <a:cs typeface="Calibri"/>
            </a:endParaRPr>
          </a:p>
          <a:p>
            <a:endParaRPr lang="en-US" dirty="0"/>
          </a:p>
          <a:p>
            <a:r>
              <a:rPr lang="en-US" b="1" dirty="0"/>
              <a:t>Collaboration</a:t>
            </a:r>
            <a:r>
              <a:rPr lang="en-US" dirty="0"/>
              <a:t> has accelerated systems improvement in working toward our shared goal of increasing the number of ELs identified for gifted and talented education and participating in advanced academics</a:t>
            </a:r>
          </a:p>
          <a:p>
            <a:r>
              <a:rPr lang="en-US" dirty="0"/>
              <a:t>The concept of “missingness” – students who are underrepresented - must be explicitly addressed by school leaders</a:t>
            </a:r>
            <a:endParaRPr lang="en-US" sz="1200" dirty="0"/>
          </a:p>
          <a:p>
            <a:pPr marL="456565" indent="-456565"/>
            <a:r>
              <a:rPr lang="en-US" sz="1200" b="1" dirty="0"/>
              <a:t>Create</a:t>
            </a:r>
            <a:r>
              <a:rPr lang="en-US" sz="1200" dirty="0"/>
              <a:t> efficient systems for rating scales and data collection</a:t>
            </a:r>
            <a:r>
              <a:rPr lang="en-US" dirty="0"/>
              <a:t> so we don't add additional burden to </a:t>
            </a:r>
            <a:r>
              <a:rPr lang="en-US"/>
              <a:t>school staff </a:t>
            </a:r>
            <a:r>
              <a:rPr lang="en-US" dirty="0"/>
              <a:t>through this process</a:t>
            </a:r>
            <a:endParaRPr lang="en-US" sz="1200" dirty="0">
              <a:cs typeface="Calibri"/>
            </a:endParaRPr>
          </a:p>
          <a:p>
            <a:pPr marL="456565" indent="-456565"/>
            <a:r>
              <a:rPr lang="en-US" sz="1200" b="1" dirty="0"/>
              <a:t>Systematize</a:t>
            </a:r>
            <a:r>
              <a:rPr lang="en-US" sz="1200" dirty="0"/>
              <a:t> professional learning for iterative reminders</a:t>
            </a:r>
            <a:r>
              <a:rPr lang="en-US" dirty="0"/>
              <a:t> to all staff </a:t>
            </a:r>
            <a:r>
              <a:rPr lang="en-US" sz="1200" dirty="0"/>
              <a:t>to increase consistency and reduce bias in referral rating </a:t>
            </a:r>
            <a:endParaRPr lang="en-US" sz="1200" dirty="0">
              <a:cs typeface="Calibri"/>
            </a:endParaRPr>
          </a:p>
          <a:p>
            <a:pPr marL="456565" indent="-456565"/>
            <a:endParaRPr lang="en-US" dirty="0">
              <a:ea typeface="Calibri"/>
              <a:cs typeface="Calibri"/>
            </a:endParaRPr>
          </a:p>
          <a:p>
            <a:pPr marL="456565" indent="-456565"/>
            <a:endParaRPr lang="en-US" dirty="0">
              <a:ea typeface="Calibri"/>
              <a:cs typeface="Calibri"/>
            </a:endParaRPr>
          </a:p>
          <a:p>
            <a:pPr marL="456565" indent="-456565"/>
            <a:endParaRPr lang="en-US" dirty="0">
              <a:ea typeface="Calibri"/>
              <a:cs typeface="Calibri"/>
            </a:endParaRPr>
          </a:p>
          <a:p>
            <a:r>
              <a:rPr lang="en-US" dirty="0">
                <a:ea typeface="Calibri"/>
                <a:cs typeface="Calibri"/>
              </a:rPr>
              <a:t>Multilingual Learner Fall Conference includes a specific session Gifted and Talented Multilingual Learners by a national presenter.</a:t>
            </a:r>
          </a:p>
          <a:p>
            <a:r>
              <a:rPr lang="en-US" dirty="0">
                <a:ea typeface="Calibri"/>
                <a:cs typeface="Calibri"/>
              </a:rPr>
              <a:t>EL extended learning through an accelerated, enrichment experiences tied to STEAM. </a:t>
            </a:r>
          </a:p>
          <a:p>
            <a:pPr marL="456565" indent="-456565"/>
            <a:r>
              <a:rPr lang="en-US" dirty="0">
                <a:ea typeface="Calibri"/>
                <a:cs typeface="Calibri"/>
              </a:rPr>
              <a:t>ELPA21 Goal-setting forms</a:t>
            </a:r>
          </a:p>
          <a:p>
            <a:pPr marL="456565" indent="-456565"/>
            <a:endParaRPr lang="en-US" dirty="0">
              <a:ea typeface="Calibri"/>
              <a:cs typeface="Calibri"/>
            </a:endParaRPr>
          </a:p>
          <a:p>
            <a:pPr marL="456565" indent="-456565"/>
            <a:endParaRPr lang="en-US" dirty="0">
              <a:ea typeface="Calibri"/>
              <a:cs typeface="Calibri"/>
            </a:endParaRPr>
          </a:p>
          <a:p>
            <a:pPr marL="456565" indent="-456565"/>
            <a:r>
              <a:rPr lang="en-US" dirty="0">
                <a:ea typeface="Calibri"/>
                <a:cs typeface="Calibri"/>
              </a:rPr>
              <a:t>How can we monitor the number of ELs taking advanced academic courses? </a:t>
            </a: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8580B8-D98B-467C-81CB-D525B8D3F78C}" type="slidenum">
              <a:rPr lang="en-US"/>
              <a:t>13</a:t>
            </a:fld>
            <a:endParaRPr lang="en-US"/>
          </a:p>
        </p:txBody>
      </p:sp>
    </p:spTree>
    <p:extLst>
      <p:ext uri="{BB962C8B-B14F-4D97-AF65-F5344CB8AC3E}">
        <p14:creationId xmlns:p14="http://schemas.microsoft.com/office/powerpoint/2010/main" val="109918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580B8-D98B-467C-81CB-D525B8D3F78C}" type="slidenum">
              <a:rPr lang="en-US" smtClean="0"/>
              <a:t>14</a:t>
            </a:fld>
            <a:endParaRPr lang="en-US"/>
          </a:p>
        </p:txBody>
      </p:sp>
    </p:spTree>
    <p:extLst>
      <p:ext uri="{BB962C8B-B14F-4D97-AF65-F5344CB8AC3E}">
        <p14:creationId xmlns:p14="http://schemas.microsoft.com/office/powerpoint/2010/main" val="185247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Jaimie (30 seconds)</a:t>
            </a:r>
          </a:p>
          <a:p>
            <a:endParaRPr lang="en-US">
              <a:ea typeface="Calibri"/>
              <a:cs typeface="Calibri"/>
            </a:endParaRPr>
          </a:p>
          <a:p>
            <a:r>
              <a:rPr lang="en-US">
                <a:ea typeface="Calibri"/>
                <a:cs typeface="Calibri"/>
              </a:rPr>
              <a:t>The Omaha Public Schools is focused on expanding access for all students through collaboration across multiple departments and disciplines. </a:t>
            </a:r>
          </a:p>
          <a:p>
            <a:endParaRPr lang="en-US">
              <a:ea typeface="Calibri"/>
              <a:cs typeface="Calibri"/>
            </a:endParaRPr>
          </a:p>
          <a:p>
            <a:r>
              <a:rPr lang="en-US">
                <a:ea typeface="Calibri"/>
                <a:cs typeface="Calibri"/>
              </a:rPr>
              <a:t>One of our core values in Omaha is JOY.  It has been a joy to bring collaboration to life through our daily work in our district, and today to be able to share with you about our specific collaboration between EL and Gifted and Talented.</a:t>
            </a:r>
          </a:p>
          <a:p>
            <a:endParaRPr lang="en-US">
              <a:cs typeface="Calibri"/>
            </a:endParaRPr>
          </a:p>
          <a:p>
            <a:r>
              <a:rPr lang="en-US">
                <a:ea typeface="Calibri"/>
                <a:cs typeface="Calibri"/>
              </a:rPr>
              <a:t>In May of 2023, we had the opportunity to share about our work at the Bilingual, Immigrant, Refugee Education Directors meeting.  This is an update of our progress in this collaborative work.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28580B8-D98B-467C-81CB-D525B8D3F78C}" type="slidenum">
              <a:rPr lang="en-US"/>
              <a:t>3</a:t>
            </a:fld>
            <a:endParaRPr lang="en-US"/>
          </a:p>
        </p:txBody>
      </p:sp>
    </p:spTree>
    <p:extLst>
      <p:ext uri="{BB962C8B-B14F-4D97-AF65-F5344CB8AC3E}">
        <p14:creationId xmlns:p14="http://schemas.microsoft.com/office/powerpoint/2010/main" val="20799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Jaimie (15 seconds)</a:t>
            </a:r>
          </a:p>
          <a:p>
            <a:endParaRPr lang="en-US">
              <a:ea typeface="Calibri"/>
              <a:cs typeface="Calibri"/>
            </a:endParaRPr>
          </a:p>
          <a:p>
            <a:r>
              <a:rPr lang="en-US" dirty="0">
                <a:ea typeface="Calibri"/>
                <a:cs typeface="Calibri"/>
              </a:rPr>
              <a:t>Similar to your districts, the Omaha Public Schools has seen continual real growth in EL numbers, reaching nearly 12,000 current ELs this year.  This represents over 23% of our total district.</a:t>
            </a:r>
          </a:p>
        </p:txBody>
      </p:sp>
      <p:sp>
        <p:nvSpPr>
          <p:cNvPr id="4" name="Slide Number Placeholder 3"/>
          <p:cNvSpPr>
            <a:spLocks noGrp="1"/>
          </p:cNvSpPr>
          <p:nvPr>
            <p:ph type="sldNum" sz="quarter" idx="5"/>
          </p:nvPr>
        </p:nvSpPr>
        <p:spPr/>
        <p:txBody>
          <a:bodyPr/>
          <a:lstStyle/>
          <a:p>
            <a:fld id="{C175CF80-6FAD-4D59-9AE7-2CFBDB4207DB}" type="slidenum">
              <a:rPr lang="en-US" smtClean="0"/>
              <a:t>4</a:t>
            </a:fld>
            <a:endParaRPr lang="en-US"/>
          </a:p>
        </p:txBody>
      </p:sp>
    </p:spTree>
    <p:extLst>
      <p:ext uri="{BB962C8B-B14F-4D97-AF65-F5344CB8AC3E}">
        <p14:creationId xmlns:p14="http://schemas.microsoft.com/office/powerpoint/2010/main" val="423765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Jaimie (1 minute)</a:t>
            </a:r>
          </a:p>
          <a:p>
            <a:endParaRPr lang="en-US" dirty="0">
              <a:ea typeface="Calibri"/>
              <a:cs typeface="Calibri"/>
            </a:endParaRPr>
          </a:p>
          <a:p>
            <a:r>
              <a:rPr lang="en-US" dirty="0">
                <a:ea typeface="Calibri"/>
                <a:cs typeface="Calibri"/>
              </a:rPr>
              <a:t>Despite this growth in EL numbers, identification of ELs for gifted and talented education has remained less than 1% since at least 2019.  </a:t>
            </a:r>
            <a:r>
              <a:rPr lang="en-US" dirty="0"/>
              <a:t>We want to get closer to the goal of 10% of current EL group identified for gifted and talented services to align with the state of Nebraska’s goal of 10% of the overall population identified.</a:t>
            </a:r>
            <a:endParaRPr lang="en-US" dirty="0">
              <a:ea typeface="Calibri"/>
              <a:cs typeface="Calibri"/>
            </a:endParaRPr>
          </a:p>
          <a:p>
            <a:endParaRPr lang="en-US" dirty="0">
              <a:ea typeface="Calibri"/>
              <a:cs typeface="Calibri"/>
            </a:endParaRPr>
          </a:p>
          <a:p>
            <a:r>
              <a:rPr lang="en-US" dirty="0"/>
              <a:t>This graph shows groups of </a:t>
            </a:r>
            <a:r>
              <a:rPr lang="en-US" sz="1200" dirty="0"/>
              <a:t>students in the Omaha Public Schools identified as gifted and talented</a:t>
            </a:r>
            <a:r>
              <a:rPr lang="en-US" dirty="0"/>
              <a:t>.</a:t>
            </a:r>
            <a:endParaRPr lang="en-US" dirty="0">
              <a:ea typeface="Calibri"/>
              <a:cs typeface="Calibri"/>
            </a:endParaRPr>
          </a:p>
          <a:p>
            <a:endParaRPr lang="en-US" sz="1200" dirty="0">
              <a:ea typeface="Calibri"/>
              <a:cs typeface="Calibri"/>
            </a:endParaRPr>
          </a:p>
          <a:p>
            <a:r>
              <a:rPr lang="en-US" dirty="0">
                <a:ea typeface="Calibri"/>
                <a:cs typeface="Calibri"/>
              </a:rPr>
              <a:t>Worth noting is that the percentage of exited ELs is about 3.2% higher that non-ELs.  So, students who are exiting the program are more often identified for gifted education services than non-ELs. </a:t>
            </a:r>
            <a:endParaRPr lang="en-US" dirty="0"/>
          </a:p>
          <a:p>
            <a:endParaRPr lang="en-US" dirty="0"/>
          </a:p>
          <a:p>
            <a:r>
              <a:rPr lang="en-US" dirty="0"/>
              <a:t>We want to move forward with intentionality to discover how we can recognize the assets our multilingual learners bring and we have been exploring rate of learning a new language as an </a:t>
            </a:r>
            <a:r>
              <a:rPr lang="en-US" dirty="0">
                <a:ea typeface="Calibri"/>
                <a:cs typeface="Calibri"/>
              </a:rPr>
              <a:t>indicator of giftedness.  </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580B8-D98B-467C-81CB-D525B8D3F7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237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2675" y="754063"/>
            <a:ext cx="4389438" cy="2468562"/>
          </a:xfrm>
        </p:spPr>
      </p:sp>
      <p:sp>
        <p:nvSpPr>
          <p:cNvPr id="3" name="Notes Placeholder 2"/>
          <p:cNvSpPr>
            <a:spLocks noGrp="1"/>
          </p:cNvSpPr>
          <p:nvPr>
            <p:ph type="body" idx="1"/>
          </p:nvPr>
        </p:nvSpPr>
        <p:spPr>
          <a:xfrm>
            <a:off x="685800" y="3701463"/>
            <a:ext cx="5486400" cy="4504911"/>
          </a:xfrm>
        </p:spPr>
        <p:txBody>
          <a:bodyPr/>
          <a:lstStyle/>
          <a:p>
            <a:r>
              <a:rPr lang="en-US" dirty="0">
                <a:ea typeface="Calibri"/>
                <a:cs typeface="Calibri"/>
              </a:rPr>
              <a:t>Beth (2 minute)</a:t>
            </a:r>
          </a:p>
          <a:p>
            <a:endParaRPr lang="en-US" dirty="0">
              <a:ea typeface="Calibri"/>
              <a:cs typeface="Calibri"/>
            </a:endParaRPr>
          </a:p>
          <a:p>
            <a:r>
              <a:rPr lang="en-US" dirty="0"/>
              <a:t>As we mentioned, we are very focused on expanding access to advanced academics for all students.  We have worked to define a continuum of Advanced Academic services from kindergarten through 12th grade. This slide highlights the advanced academics opportunities at each level. With the exception of Gifted and Talented specialized instruction, every opportunity on this graphic is available to every student.</a:t>
            </a:r>
            <a:endParaRPr lang="en-US" dirty="0">
              <a:cs typeface="Calibri"/>
            </a:endParaRPr>
          </a:p>
          <a:p>
            <a:r>
              <a:rPr lang="en-US" dirty="0"/>
              <a:t> </a:t>
            </a:r>
            <a:endParaRPr lang="en-US" dirty="0">
              <a:cs typeface="Calibri"/>
            </a:endParaRPr>
          </a:p>
          <a:p>
            <a:r>
              <a:rPr lang="en-US" dirty="0"/>
              <a:t>An important addition to our services has been whole class lessons in all 2nd grade classrooms that elicit high levels of student thinking to help classroom teachers in talent spotting. 2</a:t>
            </a:r>
            <a:r>
              <a:rPr lang="en-US" baseline="30000" dirty="0"/>
              <a:t>nd</a:t>
            </a:r>
            <a:r>
              <a:rPr lang="en-US" dirty="0"/>
              <a:t> grade teachers are integral to the initial identification of students for gifted and talented services.</a:t>
            </a:r>
            <a:endParaRPr lang="en-US" dirty="0">
              <a:ea typeface="Calibri"/>
              <a:cs typeface="Calibri"/>
            </a:endParaRPr>
          </a:p>
          <a:p>
            <a:r>
              <a:rPr lang="en-US" dirty="0"/>
              <a:t> </a:t>
            </a:r>
            <a:endParaRPr lang="en-US" dirty="0">
              <a:cs typeface="Calibri"/>
            </a:endParaRPr>
          </a:p>
          <a:p>
            <a:r>
              <a:rPr lang="en-US" dirty="0"/>
              <a:t>Official GATE identification begins in 3rd grade, and we continuously monitor students throughout 8th grade for possible participation in gifted and talented services. </a:t>
            </a:r>
            <a:endParaRPr lang="en-US" dirty="0">
              <a:ea typeface="Calibri"/>
              <a:cs typeface="Calibri"/>
            </a:endParaRPr>
          </a:p>
          <a:p>
            <a:r>
              <a:rPr lang="en-US" dirty="0"/>
              <a:t> </a:t>
            </a:r>
            <a:endParaRPr lang="en-US" dirty="0">
              <a:ea typeface="Calibri"/>
              <a:cs typeface="Calibri"/>
            </a:endParaRPr>
          </a:p>
          <a:p>
            <a:r>
              <a:rPr lang="en-US" dirty="0"/>
              <a:t>At the secondary level, we have updated our advanced academic placement guidelines to helps schools think differently about course placement to expand access to advanced academics and ensure students are able to enroll in the courses of their choice, therefore further opening the door for all students to participate.</a:t>
            </a:r>
          </a:p>
          <a:p>
            <a:endParaRPr lang="en-US" dirty="0"/>
          </a:p>
          <a:p>
            <a:r>
              <a:rPr lang="en-US" dirty="0"/>
              <a:t>The following statement is prominent on all placement guidelines: *Students develop cognitively, socially and emotionally along different time and interest continuums. For students who are willing and interested in advanced coursework, but do not meet the course prerequisites, an exception may be requested through a conversation involving building staff, parents/guardians, and the student.</a:t>
            </a:r>
            <a:endParaRPr lang="en-US" dirty="0">
              <a:cs typeface="Calibri"/>
            </a:endParaRPr>
          </a:p>
          <a:p>
            <a:endParaRPr lang="en-US" dirty="0"/>
          </a:p>
          <a:p>
            <a:r>
              <a:rPr lang="en-US" dirty="0"/>
              <a:t>Beginning this school year, all 9th grade students in our Cambridge International buildings take 9th grade ELA and US History courses that are taught using the Cambridge syllabus. Our intent is to help all of our students feel confident in their ability to continue taking additional Cambridge courses which are part of our advanced </a:t>
            </a:r>
            <a:r>
              <a:rPr lang="en-US" dirty="0" err="1"/>
              <a:t>acedmics</a:t>
            </a:r>
            <a:r>
              <a:rPr lang="en-US" dirty="0"/>
              <a:t>.</a:t>
            </a:r>
            <a:endParaRPr lang="en-US" dirty="0">
              <a:cs typeface="Calibri"/>
            </a:endParaRPr>
          </a:p>
          <a:p>
            <a:r>
              <a:rPr lang="en-US" dirty="0"/>
              <a:t> </a:t>
            </a:r>
            <a:endParaRPr lang="en-US" dirty="0">
              <a:cs typeface="Calibri"/>
            </a:endParaRPr>
          </a:p>
          <a:p>
            <a:r>
              <a:rPr lang="en-US" dirty="0"/>
              <a:t>As we roll out the Advanced Academic Diploma programs in each of our high schools, the messaging will be clear: all students are welcome to pursue advanced academics. We believe in you and we will support you throughout your journey.</a:t>
            </a:r>
            <a:endParaRPr lang="en-US" dirty="0">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8580B8-D98B-467C-81CB-D525B8D3F78C}" type="slidenum">
              <a:rPr lang="en-US"/>
              <a:t>6</a:t>
            </a:fld>
            <a:endParaRPr lang="en-US"/>
          </a:p>
        </p:txBody>
      </p:sp>
    </p:spTree>
    <p:extLst>
      <p:ext uri="{BB962C8B-B14F-4D97-AF65-F5344CB8AC3E}">
        <p14:creationId xmlns:p14="http://schemas.microsoft.com/office/powerpoint/2010/main" val="405445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ea typeface="Calibri" panose="020F0502020204030204"/>
                <a:cs typeface="Calibri" panose="020F0502020204030204"/>
              </a:rPr>
              <a:t>Beth (1 minute)</a:t>
            </a:r>
          </a:p>
          <a:p>
            <a:pPr>
              <a:lnSpc>
                <a:spcPct val="90000"/>
              </a:lnSpc>
              <a:spcBef>
                <a:spcPts val="1000"/>
              </a:spcBef>
            </a:pPr>
            <a:endParaRPr lang="en-US" dirty="0"/>
          </a:p>
          <a:p>
            <a:pPr>
              <a:lnSpc>
                <a:spcPct val="90000"/>
              </a:lnSpc>
              <a:spcBef>
                <a:spcPts val="1000"/>
              </a:spcBef>
            </a:pPr>
            <a:r>
              <a:rPr lang="en-US" dirty="0" err="1">
                <a:cs typeface="Calibri"/>
              </a:rPr>
              <a:t>Ou</a:t>
            </a:r>
            <a:r>
              <a:rPr lang="en-US" dirty="0">
                <a:cs typeface="Calibri"/>
              </a:rPr>
              <a:t> current Gifted and Talented identification procedures use multiple criteria to identify students for gifted services. Some of the important features that are designed to identify more students from under-identified populations include u</a:t>
            </a:r>
            <a:r>
              <a:rPr lang="en-US" dirty="0"/>
              <a:t>se of local norms, our referral system, and strategic staffing. </a:t>
            </a:r>
            <a:endParaRPr lang="en-US" dirty="0">
              <a:ea typeface="Calibri" panose="020F0502020204030204"/>
              <a:cs typeface="Calibri" panose="020F0502020204030204"/>
            </a:endParaRPr>
          </a:p>
          <a:p>
            <a:pPr>
              <a:lnSpc>
                <a:spcPct val="90000"/>
              </a:lnSpc>
              <a:spcBef>
                <a:spcPts val="1000"/>
              </a:spcBef>
            </a:pPr>
            <a:endParaRPr lang="en-US" dirty="0">
              <a:ea typeface="Calibri" panose="020F0502020204030204"/>
              <a:cs typeface="Calibri" panose="020F0502020204030204"/>
            </a:endParaRPr>
          </a:p>
          <a:p>
            <a:pPr>
              <a:lnSpc>
                <a:spcPct val="90000"/>
              </a:lnSpc>
              <a:spcBef>
                <a:spcPts val="1000"/>
              </a:spcBef>
            </a:pPr>
            <a:r>
              <a:rPr lang="en-US" dirty="0">
                <a:ea typeface="Calibri" panose="020F0502020204030204"/>
                <a:cs typeface="Calibri" panose="020F0502020204030204"/>
              </a:rPr>
              <a:t>We calculate local norms for two of our identification criterion: academic achievement and cognitive ability. </a:t>
            </a:r>
          </a:p>
          <a:p>
            <a:pPr>
              <a:lnSpc>
                <a:spcPct val="90000"/>
              </a:lnSpc>
              <a:spcBef>
                <a:spcPts val="1000"/>
              </a:spcBef>
            </a:pPr>
            <a:r>
              <a:rPr lang="en-US" dirty="0">
                <a:ea typeface="Calibri" panose="020F0502020204030204"/>
                <a:cs typeface="Calibri" panose="020F0502020204030204"/>
              </a:rPr>
              <a:t>We use MAP growth assessment in the areas of reading, math and science.  Each of these areas are normed both nationally and locally and are considered a qualifier toward gifted identification. </a:t>
            </a:r>
          </a:p>
          <a:p>
            <a:pPr>
              <a:lnSpc>
                <a:spcPct val="90000"/>
              </a:lnSpc>
              <a:spcBef>
                <a:spcPts val="1000"/>
              </a:spcBef>
            </a:pPr>
            <a:r>
              <a:rPr lang="en-US" dirty="0">
                <a:ea typeface="Calibri" panose="020F0502020204030204"/>
                <a:cs typeface="Calibri" panose="020F0502020204030204"/>
              </a:rPr>
              <a:t>The cognitive ability test, </a:t>
            </a:r>
            <a:r>
              <a:rPr lang="en-US" dirty="0" err="1">
                <a:ea typeface="Calibri" panose="020F0502020204030204"/>
                <a:cs typeface="Calibri" panose="020F0502020204030204"/>
              </a:rPr>
              <a:t>InView</a:t>
            </a:r>
            <a:r>
              <a:rPr lang="en-US" dirty="0">
                <a:ea typeface="Calibri" panose="020F0502020204030204"/>
                <a:cs typeface="Calibri" panose="020F0502020204030204"/>
              </a:rPr>
              <a:t>, is broken into verbal and nonverbal tests, which are also normed nationally and locally. We also consider the composite score.  However, we do not require a composite score to qualify for gifted services.</a:t>
            </a:r>
          </a:p>
          <a:p>
            <a:pPr>
              <a:lnSpc>
                <a:spcPct val="90000"/>
              </a:lnSpc>
              <a:spcBef>
                <a:spcPts val="1000"/>
              </a:spcBef>
            </a:pPr>
            <a:r>
              <a:rPr lang="en-US" dirty="0">
                <a:ea typeface="Calibri" panose="020F0502020204030204"/>
                <a:cs typeface="Calibri" panose="020F0502020204030204"/>
              </a:rPr>
              <a:t>The use of local norms helps us to target students who would not typically be identified using national norms.  </a:t>
            </a:r>
          </a:p>
          <a:p>
            <a:pPr>
              <a:lnSpc>
                <a:spcPct val="90000"/>
              </a:lnSpc>
              <a:spcBef>
                <a:spcPts val="1000"/>
              </a:spcBef>
            </a:pPr>
            <a:endParaRPr lang="en-US" dirty="0">
              <a:cs typeface="Calibri" panose="020F0502020204030204"/>
            </a:endParaRPr>
          </a:p>
          <a:p>
            <a:pPr>
              <a:lnSpc>
                <a:spcPct val="90000"/>
              </a:lnSpc>
              <a:spcBef>
                <a:spcPts val="1000"/>
              </a:spcBef>
            </a:pPr>
            <a:r>
              <a:rPr lang="en-US" dirty="0">
                <a:cs typeface="Calibri" panose="020F0502020204030204"/>
              </a:rPr>
              <a:t>We have a robust referral system that includes two components, input forms and referral letters.  As part of our system, all students in grades 2-4 have an input form completed by the classroom teacher at the end of the school year.  The form requires the teacher to evaluate the student in the areas of motivation, leadership and creativity using a checklist of attributes.  Each area is given a total score, and a student can qualify with an outstanding score in any of these three areas.  </a:t>
            </a:r>
            <a:endParaRPr lang="en-US" dirty="0">
              <a:ea typeface="Calibri"/>
              <a:cs typeface="Calibri" panose="020F0502020204030204"/>
            </a:endParaRPr>
          </a:p>
          <a:p>
            <a:pPr>
              <a:lnSpc>
                <a:spcPct val="90000"/>
              </a:lnSpc>
              <a:spcBef>
                <a:spcPts val="1000"/>
              </a:spcBef>
            </a:pPr>
            <a:r>
              <a:rPr lang="en-US" dirty="0">
                <a:cs typeface="Calibri" panose="020F0502020204030204"/>
              </a:rPr>
              <a:t>This year, for the first time, this form was housed in our online student database, and the Gifted and talented education teachers supported schools to ensure that teachers were aware of the form.  The teacher completion rate was over 90%!  We are excited about this because it is evidence that our system is working more efficiently.</a:t>
            </a:r>
            <a:endParaRPr lang="en-US" dirty="0">
              <a:ea typeface="Calibri"/>
              <a:cs typeface="Calibri" panose="020F0502020204030204"/>
            </a:endParaRPr>
          </a:p>
          <a:p>
            <a:pPr>
              <a:lnSpc>
                <a:spcPct val="90000"/>
              </a:lnSpc>
              <a:spcBef>
                <a:spcPts val="1000"/>
              </a:spcBef>
            </a:pPr>
            <a:endParaRPr lang="en-US" dirty="0">
              <a:cs typeface="Calibri" panose="020F0502020204030204"/>
            </a:endParaRPr>
          </a:p>
          <a:p>
            <a:pPr>
              <a:lnSpc>
                <a:spcPct val="90000"/>
              </a:lnSpc>
              <a:spcBef>
                <a:spcPts val="1000"/>
              </a:spcBef>
            </a:pPr>
            <a:r>
              <a:rPr lang="en-US" dirty="0">
                <a:cs typeface="Calibri" panose="020F0502020204030204"/>
              </a:rPr>
              <a:t>We also use a letter referral system that a Parent, Guardian, Student or Staff can complete on behalf of any student in the same areas of motivation, leadership and creativity.  The referrals are reviewed each quarter, and a rubric is used to determine whether the student meets the criteria.  The referral is also considered a qualifier toward gifted identification. We have these available on our district website so that any community member can access the form. </a:t>
            </a:r>
            <a:endParaRPr lang="en-US" dirty="0">
              <a:ea typeface="Calibri"/>
              <a:cs typeface="Calibri" panose="020F0502020204030204"/>
            </a:endParaRPr>
          </a:p>
          <a:p>
            <a:pPr>
              <a:lnSpc>
                <a:spcPct val="90000"/>
              </a:lnSpc>
              <a:spcBef>
                <a:spcPts val="1000"/>
              </a:spcBef>
            </a:pPr>
            <a:endParaRPr lang="en-US" dirty="0"/>
          </a:p>
          <a:p>
            <a:pPr>
              <a:lnSpc>
                <a:spcPct val="90000"/>
              </a:lnSpc>
              <a:spcBef>
                <a:spcPts val="1000"/>
              </a:spcBef>
            </a:pPr>
            <a:r>
              <a:rPr lang="en-US" dirty="0"/>
              <a:t>Finally, we have been strategic in staffing gifted positions.  We intentionally looked to hire staff at schools with high EL populations that have skills and background that support the goal of expanding access.  Qualities we looked for were multilingual skill-set and a mindset focus on talent development and talent spotting. </a:t>
            </a:r>
            <a:endParaRPr lang="en-US" dirty="0">
              <a:ea typeface="Calibri"/>
              <a:cs typeface="Calibri"/>
            </a:endParaRPr>
          </a:p>
          <a:p>
            <a:pPr>
              <a:lnSpc>
                <a:spcPct val="90000"/>
              </a:lnSpc>
              <a:spcBef>
                <a:spcPts val="1000"/>
              </a:spcBef>
            </a:pPr>
            <a:endParaRPr lang="en-US" dirty="0">
              <a:cs typeface="Calibri"/>
            </a:endParaRPr>
          </a:p>
          <a:p>
            <a:pPr marL="0" lvl="0" indent="0">
              <a:lnSpc>
                <a:spcPct val="90000"/>
              </a:lnSpc>
              <a:spcBef>
                <a:spcPts val="500"/>
              </a:spcBef>
              <a:buFont typeface="Arial" panose="020B0604020202020204" pitchFamily="34" charset="0"/>
              <a:buNone/>
            </a:pPr>
            <a:endParaRPr lang="en-US" dirty="0">
              <a:cs typeface="Calibri"/>
            </a:endParaRPr>
          </a:p>
          <a:p>
            <a:pPr marL="0" lvl="0" indent="0">
              <a:lnSpc>
                <a:spcPct val="90000"/>
              </a:lnSpc>
              <a:spcBef>
                <a:spcPts val="500"/>
              </a:spcBef>
              <a:buFont typeface="Arial" panose="020B0604020202020204" pitchFamily="34" charset="0"/>
              <a:buNone/>
            </a:pPr>
            <a:endParaRPr lang="en-US" dirty="0">
              <a:cs typeface="Calibri"/>
            </a:endParaRPr>
          </a:p>
          <a:p>
            <a:pPr>
              <a:lnSpc>
                <a:spcPct val="90000"/>
              </a:lnSpc>
              <a:spcBef>
                <a:spcPts val="500"/>
              </a:spcBef>
            </a:pPr>
            <a:r>
              <a:rPr lang="en-US" u="sng" dirty="0">
                <a:cs typeface="Calibri"/>
              </a:rPr>
              <a:t>Possible questions:</a:t>
            </a:r>
            <a:br>
              <a:rPr lang="en-US" u="sng" dirty="0">
                <a:cs typeface="+mn-lt"/>
              </a:rPr>
            </a:br>
            <a:r>
              <a:rPr lang="en-US" dirty="0">
                <a:cs typeface="Calibri"/>
              </a:rPr>
              <a:t>How are you scoring these? </a:t>
            </a:r>
            <a:endParaRPr lang="en-US" dirty="0">
              <a:ea typeface="Calibri"/>
              <a:cs typeface="Calibri"/>
            </a:endParaRPr>
          </a:p>
          <a:p>
            <a:pPr marL="0" marR="0" lvl="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cs typeface="Calibri"/>
              </a:rPr>
              <a:t>Prepare to share input form and referral letter (PDF)</a:t>
            </a:r>
            <a:endParaRPr lang="en-US" dirty="0">
              <a:ea typeface="Calibri"/>
              <a:cs typeface="Calibri"/>
            </a:endParaRPr>
          </a:p>
          <a:p>
            <a:pPr marL="0" lvl="0" indent="0">
              <a:lnSpc>
                <a:spcPct val="90000"/>
              </a:lnSpc>
              <a:spcBef>
                <a:spcPts val="500"/>
              </a:spcBef>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28580B8-D98B-467C-81CB-D525B8D3F78C}" type="slidenum">
              <a:rPr lang="en-US"/>
              <a:t>7</a:t>
            </a:fld>
            <a:endParaRPr lang="en-US"/>
          </a:p>
        </p:txBody>
      </p:sp>
    </p:spTree>
    <p:extLst>
      <p:ext uri="{BB962C8B-B14F-4D97-AF65-F5344CB8AC3E}">
        <p14:creationId xmlns:p14="http://schemas.microsoft.com/office/powerpoint/2010/main" val="46560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Beth (animated slide)</a:t>
            </a:r>
          </a:p>
          <a:p>
            <a:endParaRPr lang="en-US" dirty="0">
              <a:ea typeface="Calibri"/>
              <a:cs typeface="Calibri"/>
            </a:endParaRPr>
          </a:p>
          <a:p>
            <a:pPr>
              <a:defRPr/>
            </a:pPr>
            <a:r>
              <a:rPr lang="en-US" dirty="0">
                <a:solidFill>
                  <a:srgbClr val="000000"/>
                </a:solidFill>
                <a:latin typeface="Calibri" panose="020F0502020204030204"/>
                <a:ea typeface="Cambria"/>
                <a:cs typeface="Calibri"/>
              </a:rPr>
              <a:t>Recently, we embarked on a research study with the National Center for Gifted Research and received the results of this review in June 2023. </a:t>
            </a:r>
            <a:r>
              <a:rPr lang="en-US" dirty="0"/>
              <a:t>In our work with the National Center for Gifted Research, Dr. Betsy McCoach has been an excellent partner.</a:t>
            </a:r>
            <a:endParaRPr lang="en-US" dirty="0">
              <a:solidFill>
                <a:srgbClr val="000000"/>
              </a:solidFill>
              <a:latin typeface="Calibri" panose="020F0502020204030204"/>
              <a:ea typeface="Cambri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Calibri" panose="020F0502020204030204"/>
              <a:ea typeface="Cambri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The National Center for Gifted Research analyzed Omaha data to determine how to </a:t>
            </a:r>
            <a:r>
              <a:rPr lang="en-US" dirty="0"/>
              <a:t>simplify and strengthen identification systems while simultaneously expanding participation opportunities for underserved students. We hope to better understand how to use multiple measures to identify students as gifted (e.g., teacher ratings, achievement tests, ability tests), and the specific ways in which when these multiple data points are combined, they influence the composition and diversity of the population of identified gifted students.  To conduct the study, we needed</a:t>
            </a:r>
            <a:r>
              <a:rPr lang="en-US" b="1" i="1" dirty="0"/>
              <a:t> teacher ratings</a:t>
            </a:r>
            <a:r>
              <a:rPr lang="en-US" dirty="0"/>
              <a:t>, </a:t>
            </a:r>
            <a:r>
              <a:rPr lang="en-US" b="1" i="1" dirty="0"/>
              <a:t>achievement</a:t>
            </a:r>
            <a:r>
              <a:rPr lang="en-US" dirty="0"/>
              <a:t>, and </a:t>
            </a:r>
            <a:r>
              <a:rPr lang="en-US" b="1" i="1" dirty="0"/>
              <a:t>ability</a:t>
            </a:r>
            <a:r>
              <a:rPr lang="en-US" i="1" dirty="0"/>
              <a:t> </a:t>
            </a:r>
            <a:r>
              <a:rPr lang="en-US" dirty="0"/>
              <a:t>measures for </a:t>
            </a:r>
            <a:r>
              <a:rPr lang="en-US" b="1" i="1" dirty="0"/>
              <a:t>all </a:t>
            </a:r>
            <a:r>
              <a:rPr lang="en-US" dirty="0"/>
              <a:t>students in any given grade level.</a:t>
            </a:r>
            <a:endParaRPr lang="en-US" dirty="0">
              <a:cs typeface="Calibri"/>
            </a:endParaRPr>
          </a:p>
          <a:p>
            <a:endParaRPr lang="en-US" dirty="0">
              <a:cs typeface="Calibri"/>
            </a:endParaRPr>
          </a:p>
          <a:p>
            <a:r>
              <a:rPr lang="en-US" dirty="0">
                <a:cs typeface="Calibri"/>
              </a:rPr>
              <a:t>The Center ran 66 different simulations using the data we provided related to our criteria – none of them were able to get to parity for underrepresented groups using our gifted and talented identification criteria. The goal is to identify students from various groups at a similar rate.  In Nebraska, the goal for identification is 10% of the student population at the grade levels where gifted and talented services are offered.</a:t>
            </a:r>
            <a:endParaRPr lang="en-US" dirty="0">
              <a:ea typeface="Calibri"/>
              <a:cs typeface="Calibri"/>
            </a:endParaRP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They recently provided us these graphs representing numerous variables that could have the potential to get us to parity with EL identification comparing grade 2 and grade 3 data. </a:t>
            </a:r>
          </a:p>
          <a:p>
            <a:endParaRPr lang="en-US" dirty="0">
              <a:ea typeface="Calibri"/>
              <a:cs typeface="Calibri"/>
            </a:endParaRPr>
          </a:p>
          <a:p>
            <a:r>
              <a:rPr lang="en-US" dirty="0">
                <a:ea typeface="Calibri"/>
                <a:cs typeface="Calibri"/>
              </a:rPr>
              <a:t>As you look at this, you're probably thinking (click) that's a lot of information "what's the point"?  Of all the simulations ran, there was a range of .2 to .5 representing 1/5 to ½ of a chance that as an EL you would be identified for Gifted education.  </a:t>
            </a:r>
          </a:p>
          <a:p>
            <a:endParaRPr lang="en-US" dirty="0">
              <a:ea typeface="Calibri"/>
              <a:cs typeface="Calibri"/>
            </a:endParaRPr>
          </a:p>
          <a:p>
            <a:r>
              <a:rPr lang="en-US" dirty="0">
                <a:ea typeface="Calibri"/>
                <a:cs typeface="Calibri"/>
              </a:rPr>
              <a:t>The bottom line is not great news (click).  No matter what you choose, none of these factors get us closer to parity for underrepresented groups like EL with the desired ratio of 1:1.</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8580B8-D98B-467C-81CB-D525B8D3F78C}" type="slidenum">
              <a:rPr lang="en-US"/>
              <a:t>8</a:t>
            </a:fld>
            <a:endParaRPr lang="en-US"/>
          </a:p>
        </p:txBody>
      </p:sp>
    </p:spTree>
    <p:extLst>
      <p:ext uri="{BB962C8B-B14F-4D97-AF65-F5344CB8AC3E}">
        <p14:creationId xmlns:p14="http://schemas.microsoft.com/office/powerpoint/2010/main" val="2672369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Beth</a:t>
            </a:r>
          </a:p>
          <a:p>
            <a:endParaRPr lang="en-US">
              <a:ea typeface="Calibri"/>
              <a:cs typeface="Calibri"/>
            </a:endParaRPr>
          </a:p>
          <a:p>
            <a:pPr>
              <a:spcBef>
                <a:spcPct val="20000"/>
              </a:spcBef>
            </a:pPr>
            <a:r>
              <a:rPr lang="en-US"/>
              <a:t>However, </a:t>
            </a:r>
            <a:endParaRPr lang="en-US">
              <a:ea typeface="Calibri"/>
              <a:cs typeface="Calibri"/>
            </a:endParaRPr>
          </a:p>
          <a:p>
            <a:pPr>
              <a:spcBef>
                <a:spcPct val="20000"/>
              </a:spcBef>
            </a:pPr>
            <a:r>
              <a:rPr lang="en-US"/>
              <a:t>Teacher rating scales are better but caution... rating is dependent on which teacher completes the rating scale</a:t>
            </a:r>
            <a:endParaRPr lang="en-US">
              <a:ea typeface="Calibri" panose="020F0502020204030204"/>
              <a:cs typeface="Calibri" panose="020F0502020204030204"/>
            </a:endParaRPr>
          </a:p>
          <a:p>
            <a:pPr>
              <a:spcBef>
                <a:spcPct val="20000"/>
              </a:spcBef>
            </a:pPr>
            <a:r>
              <a:rPr lang="en-US"/>
              <a:t>~20% variance in OPS due to teacher rating </a:t>
            </a:r>
            <a:endParaRPr lang="en-US">
              <a:ea typeface="Calibri" panose="020F0502020204030204"/>
              <a:cs typeface="Calibri" panose="020F0502020204030204"/>
            </a:endParaRPr>
          </a:p>
          <a:p>
            <a:pPr>
              <a:spcBef>
                <a:spcPct val="20000"/>
              </a:spcBef>
            </a:pPr>
            <a:r>
              <a:rPr lang="en-US"/>
              <a:t>EL &amp; non-EL identified similar rates on teacher rating scale</a:t>
            </a:r>
            <a:endParaRPr lang="en-US">
              <a:ea typeface="Calibri" panose="020F0502020204030204"/>
              <a:cs typeface="Calibri" panose="020F0502020204030204"/>
            </a:endParaRPr>
          </a:p>
          <a:p>
            <a:pPr>
              <a:spcBef>
                <a:spcPct val="20000"/>
              </a:spcBef>
            </a:pPr>
            <a:r>
              <a:rPr lang="en-US"/>
              <a:t>Impact- student in a classroom with a teacher who rates higher overall is more likely to qualify versus student in a classroom with a teacher with stringent scores</a:t>
            </a:r>
            <a:endParaRPr lang="en-US">
              <a:ea typeface="Calibri"/>
              <a:cs typeface="Calibri"/>
            </a:endParaRPr>
          </a:p>
          <a:p>
            <a:pPr>
              <a:spcBef>
                <a:spcPct val="20000"/>
              </a:spcBef>
            </a:pPr>
            <a:endParaRPr lang="en-US">
              <a:ea typeface="Calibri"/>
              <a:cs typeface="Calibri"/>
            </a:endParaRPr>
          </a:p>
          <a:p>
            <a:pPr>
              <a:spcBef>
                <a:spcPct val="20000"/>
              </a:spcBef>
            </a:pPr>
            <a:r>
              <a:rPr lang="en-US">
                <a:ea typeface="Calibri"/>
                <a:cs typeface="Calibri"/>
              </a:rPr>
              <a:t>We plan to improve this practice by providing better professional learning for all classroom teachers who will fill out an input form. This training will include general information about gifted and talented students, how to use teacher rating scales, their purpose in our identification system and instruction for accessing the forms. We will emphasize that all students must be considered equally and teachers should not assume that they know who should be identified. We plan to house this training in our Canvas system.</a:t>
            </a:r>
          </a:p>
          <a:p>
            <a:pPr>
              <a:spcBef>
                <a:spcPct val="20000"/>
              </a:spcBef>
            </a:pPr>
            <a:endParaRPr lang="en-US">
              <a:ea typeface="Calibri"/>
              <a:cs typeface="Calibri"/>
            </a:endParaRPr>
          </a:p>
          <a:p>
            <a:pPr>
              <a:spcBef>
                <a:spcPct val="20000"/>
              </a:spcBef>
            </a:pPr>
            <a:endParaRPr lang="en-US">
              <a:ea typeface="Calibri"/>
              <a:cs typeface="Calibri"/>
            </a:endParaRPr>
          </a:p>
          <a:p>
            <a:pPr>
              <a:spcBef>
                <a:spcPct val="20000"/>
              </a:spcBef>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F28580B8-D98B-467C-81CB-D525B8D3F78C}" type="slidenum">
              <a:rPr lang="en-US"/>
              <a:t>9</a:t>
            </a:fld>
            <a:endParaRPr lang="en-US"/>
          </a:p>
        </p:txBody>
      </p:sp>
    </p:spTree>
    <p:extLst>
      <p:ext uri="{BB962C8B-B14F-4D97-AF65-F5344CB8AC3E}">
        <p14:creationId xmlns:p14="http://schemas.microsoft.com/office/powerpoint/2010/main" val="212069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Some of the key implications from the research study and our own observations for identification of underrepresented groups such as ELs are that local norms are better than national norms for parity and equity. The 66 alternative systems that we run using our identification criteria conclude that a Mean rule with a 10% cut-off level and local norms presents a balanced option with higher than average diversity and high average ability.</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Teacher rating scales are the most promising practice for equitable identification. The use of teacher rating scales greatly increases our chances of identifying students who would likely be missed in a different identification system.</a:t>
            </a:r>
          </a:p>
          <a:p>
            <a:endParaRPr lang="en-US" dirty="0">
              <a:ea typeface="Calibri"/>
              <a:cs typeface="Calibri"/>
            </a:endParaRPr>
          </a:p>
          <a:p>
            <a:r>
              <a:rPr lang="en-US" dirty="0">
                <a:ea typeface="Calibri"/>
                <a:cs typeface="Calibri"/>
              </a:rPr>
              <a:t>And inclusive practices are necessary.</a:t>
            </a:r>
            <a:r>
              <a:rPr lang="en-US" dirty="0">
                <a:ea typeface="+mn-ea"/>
                <a:cs typeface="Calibri"/>
              </a:rPr>
              <a:t>  </a:t>
            </a:r>
            <a:r>
              <a:rPr lang="en-US" dirty="0">
                <a:ea typeface="Calibri" panose="020F0502020204030204"/>
                <a:cs typeface="Calibri"/>
              </a:rPr>
              <a:t>We must be intentional with our use of inclusive practices and integrate them into our system.  We monitor our outputs regularly to ensure that there are not any breakdowns in the system that we have carefully built.</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However, we do know that in spite of our efforts, normed test scores still hold us back.  English learners are often not able to score well on standardized tests because of their language proficiency level. This is the reason we want to explore the use of ELPA as a criterion for identification </a:t>
            </a:r>
            <a:r>
              <a:rPr lang="en-US" dirty="0"/>
              <a:t>with a look at rate of learning a new language as an </a:t>
            </a:r>
            <a:r>
              <a:rPr lang="en-US" dirty="0">
                <a:ea typeface="Calibri"/>
                <a:cs typeface="Calibri"/>
              </a:rPr>
              <a:t>indicator of giftedness.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8580B8-D98B-467C-81CB-D525B8D3F78C}" type="slidenum">
              <a:rPr lang="en-US"/>
              <a:t>10</a:t>
            </a:fld>
            <a:endParaRPr lang="en-US"/>
          </a:p>
        </p:txBody>
      </p:sp>
    </p:spTree>
    <p:extLst>
      <p:ext uri="{BB962C8B-B14F-4D97-AF65-F5344CB8AC3E}">
        <p14:creationId xmlns:p14="http://schemas.microsoft.com/office/powerpoint/2010/main" val="597738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blue_pap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1226186"/>
            <a:ext cx="10363200" cy="1470025"/>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2981960"/>
            <a:ext cx="8419253" cy="1752600"/>
          </a:xfrm>
        </p:spPr>
        <p:txBody>
          <a:bodyPr/>
          <a:lstStyle>
            <a:lvl1pPr marL="0" indent="0" algn="l">
              <a:buNone/>
              <a:defRPr>
                <a:solidFill>
                  <a:schemeClr val="accent1"/>
                </a:solidFill>
                <a:latin typeface="Helvetica"/>
                <a:cs typeface="Helvetic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8" name="Picture 7"/>
          <p:cNvPicPr>
            <a:picLocks noChangeAspect="1"/>
          </p:cNvPicPr>
          <p:nvPr/>
        </p:nvPicPr>
        <p:blipFill>
          <a:blip r:embed="rId3"/>
          <a:stretch>
            <a:fillRect/>
          </a:stretch>
        </p:blipFill>
        <p:spPr>
          <a:xfrm>
            <a:off x="87072" y="6227818"/>
            <a:ext cx="12021312" cy="44196"/>
          </a:xfrm>
          <a:prstGeom prst="rect">
            <a:avLst/>
          </a:prstGeom>
        </p:spPr>
      </p:pic>
      <p:pic>
        <p:nvPicPr>
          <p:cNvPr id="4" name="Picture 3" descr="OPS_fullcolor_rev.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797" y="4734560"/>
            <a:ext cx="3077803" cy="1181720"/>
          </a:xfrm>
          <a:prstGeom prst="rect">
            <a:avLst/>
          </a:prstGeom>
        </p:spPr>
      </p:pic>
    </p:spTree>
    <p:extLst>
      <p:ext uri="{BB962C8B-B14F-4D97-AF65-F5344CB8AC3E}">
        <p14:creationId xmlns:p14="http://schemas.microsoft.com/office/powerpoint/2010/main" val="11778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35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0279F35-2E75-4805-BD90-2FCE4EE37277}" type="slidenum">
              <a:rPr lang="en-US" smtClean="0"/>
              <a:t>‹#›</a:t>
            </a:fld>
            <a:endParaRPr lang="en-US"/>
          </a:p>
        </p:txBody>
      </p:sp>
    </p:spTree>
    <p:extLst>
      <p:ext uri="{BB962C8B-B14F-4D97-AF65-F5344CB8AC3E}">
        <p14:creationId xmlns:p14="http://schemas.microsoft.com/office/powerpoint/2010/main" val="389693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0279F35-2E75-4805-BD90-2FCE4EE37277}" type="slidenum">
              <a:rPr lang="en-US" smtClean="0"/>
              <a:t>‹#›</a:t>
            </a:fld>
            <a:endParaRPr lang="en-US"/>
          </a:p>
        </p:txBody>
      </p:sp>
    </p:spTree>
    <p:extLst>
      <p:ext uri="{BB962C8B-B14F-4D97-AF65-F5344CB8AC3E}">
        <p14:creationId xmlns:p14="http://schemas.microsoft.com/office/powerpoint/2010/main" val="4147977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288EC-9FEA-11E6-AA36-2A4C4D80C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A404D8-4A0D-20FC-00C9-B1A6DF349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DE622B-A9FD-61E9-3476-F2EEAA549BED}"/>
              </a:ext>
            </a:extLst>
          </p:cNvPr>
          <p:cNvSpPr>
            <a:spLocks noGrp="1"/>
          </p:cNvSpPr>
          <p:nvPr>
            <p:ph type="dt" sz="half" idx="10"/>
          </p:nvPr>
        </p:nvSpPr>
        <p:spPr/>
        <p:txBody>
          <a:bodyPr/>
          <a:lstStyle/>
          <a:p>
            <a:fld id="{E8E6B5AE-8997-6242-A65E-BD2D99319CB1}" type="datetimeFigureOut">
              <a:rPr lang="en-US" smtClean="0"/>
              <a:t>10/25/23</a:t>
            </a:fld>
            <a:endParaRPr lang="en-US"/>
          </a:p>
        </p:txBody>
      </p:sp>
      <p:sp>
        <p:nvSpPr>
          <p:cNvPr id="5" name="Footer Placeholder 4">
            <a:extLst>
              <a:ext uri="{FF2B5EF4-FFF2-40B4-BE49-F238E27FC236}">
                <a16:creationId xmlns:a16="http://schemas.microsoft.com/office/drawing/2014/main" id="{34CB7610-EDC7-E8A9-6856-AA6E0F88E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38EAD-07D8-04B5-8076-A0B810FCC9E4}"/>
              </a:ext>
            </a:extLst>
          </p:cNvPr>
          <p:cNvSpPr>
            <a:spLocks noGrp="1"/>
          </p:cNvSpPr>
          <p:nvPr>
            <p:ph type="sldNum" sz="quarter" idx="12"/>
          </p:nvPr>
        </p:nvSpPr>
        <p:spPr/>
        <p:txBody>
          <a:bodyPr/>
          <a:lstStyle/>
          <a:p>
            <a:fld id="{632A1F4E-E22C-E647-A614-7C37CA363A9A}" type="slidenum">
              <a:rPr lang="en-US" smtClean="0"/>
              <a:t>‹#›</a:t>
            </a:fld>
            <a:endParaRPr lang="en-US"/>
          </a:p>
        </p:txBody>
      </p:sp>
    </p:spTree>
    <p:extLst>
      <p:ext uri="{BB962C8B-B14F-4D97-AF65-F5344CB8AC3E}">
        <p14:creationId xmlns:p14="http://schemas.microsoft.com/office/powerpoint/2010/main" val="631087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80A51-0DEA-514E-BD91-98283956EB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ADEFE-9ABD-124F-D073-99631D8196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D0F5F-991E-9D12-49C0-4705E278347F}"/>
              </a:ext>
            </a:extLst>
          </p:cNvPr>
          <p:cNvSpPr>
            <a:spLocks noGrp="1"/>
          </p:cNvSpPr>
          <p:nvPr>
            <p:ph type="dt" sz="half" idx="10"/>
          </p:nvPr>
        </p:nvSpPr>
        <p:spPr/>
        <p:txBody>
          <a:bodyPr/>
          <a:lstStyle/>
          <a:p>
            <a:fld id="{E8E6B5AE-8997-6242-A65E-BD2D99319CB1}" type="datetimeFigureOut">
              <a:rPr lang="en-US" smtClean="0"/>
              <a:t>10/25/23</a:t>
            </a:fld>
            <a:endParaRPr lang="en-US"/>
          </a:p>
        </p:txBody>
      </p:sp>
      <p:sp>
        <p:nvSpPr>
          <p:cNvPr id="5" name="Footer Placeholder 4">
            <a:extLst>
              <a:ext uri="{FF2B5EF4-FFF2-40B4-BE49-F238E27FC236}">
                <a16:creationId xmlns:a16="http://schemas.microsoft.com/office/drawing/2014/main" id="{0D80DA73-0A8E-B96E-9D8D-E412F5F9E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61431-186A-151B-B07A-2567B4647559}"/>
              </a:ext>
            </a:extLst>
          </p:cNvPr>
          <p:cNvSpPr>
            <a:spLocks noGrp="1"/>
          </p:cNvSpPr>
          <p:nvPr>
            <p:ph type="sldNum" sz="quarter" idx="12"/>
          </p:nvPr>
        </p:nvSpPr>
        <p:spPr/>
        <p:txBody>
          <a:bodyPr/>
          <a:lstStyle/>
          <a:p>
            <a:fld id="{632A1F4E-E22C-E647-A614-7C37CA363A9A}" type="slidenum">
              <a:rPr lang="en-US" smtClean="0"/>
              <a:t>‹#›</a:t>
            </a:fld>
            <a:endParaRPr lang="en-US"/>
          </a:p>
        </p:txBody>
      </p:sp>
    </p:spTree>
    <p:extLst>
      <p:ext uri="{BB962C8B-B14F-4D97-AF65-F5344CB8AC3E}">
        <p14:creationId xmlns:p14="http://schemas.microsoft.com/office/powerpoint/2010/main" val="2558107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5E87-A4DC-EC7D-7EAE-49C2E00ABA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B891F7-40E1-8B57-C7C0-B8358F5CCA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5558B0-A382-7BA9-391B-49C3E03841FC}"/>
              </a:ext>
            </a:extLst>
          </p:cNvPr>
          <p:cNvSpPr>
            <a:spLocks noGrp="1"/>
          </p:cNvSpPr>
          <p:nvPr>
            <p:ph type="dt" sz="half" idx="10"/>
          </p:nvPr>
        </p:nvSpPr>
        <p:spPr/>
        <p:txBody>
          <a:bodyPr/>
          <a:lstStyle/>
          <a:p>
            <a:fld id="{E8E6B5AE-8997-6242-A65E-BD2D99319CB1}" type="datetimeFigureOut">
              <a:rPr lang="en-US" smtClean="0"/>
              <a:t>10/25/23</a:t>
            </a:fld>
            <a:endParaRPr lang="en-US"/>
          </a:p>
        </p:txBody>
      </p:sp>
      <p:sp>
        <p:nvSpPr>
          <p:cNvPr id="5" name="Footer Placeholder 4">
            <a:extLst>
              <a:ext uri="{FF2B5EF4-FFF2-40B4-BE49-F238E27FC236}">
                <a16:creationId xmlns:a16="http://schemas.microsoft.com/office/drawing/2014/main" id="{41079760-6D81-FEBD-0308-12839B45C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35DBE-915E-B082-665E-61BE5505BAC3}"/>
              </a:ext>
            </a:extLst>
          </p:cNvPr>
          <p:cNvSpPr>
            <a:spLocks noGrp="1"/>
          </p:cNvSpPr>
          <p:nvPr>
            <p:ph type="sldNum" sz="quarter" idx="12"/>
          </p:nvPr>
        </p:nvSpPr>
        <p:spPr/>
        <p:txBody>
          <a:bodyPr/>
          <a:lstStyle/>
          <a:p>
            <a:fld id="{632A1F4E-E22C-E647-A614-7C37CA363A9A}" type="slidenum">
              <a:rPr lang="en-US" smtClean="0"/>
              <a:t>‹#›</a:t>
            </a:fld>
            <a:endParaRPr lang="en-US"/>
          </a:p>
        </p:txBody>
      </p:sp>
    </p:spTree>
    <p:extLst>
      <p:ext uri="{BB962C8B-B14F-4D97-AF65-F5344CB8AC3E}">
        <p14:creationId xmlns:p14="http://schemas.microsoft.com/office/powerpoint/2010/main" val="1425896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6433-423C-FCEF-2AAD-49EEF8B4E4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BEC5D-588A-773C-B514-3DD894FF70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4C7F19-B017-44D3-470C-1FCEE8EB23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98E623-480E-AE57-EB23-539B58F2D4D8}"/>
              </a:ext>
            </a:extLst>
          </p:cNvPr>
          <p:cNvSpPr>
            <a:spLocks noGrp="1"/>
          </p:cNvSpPr>
          <p:nvPr>
            <p:ph type="dt" sz="half" idx="10"/>
          </p:nvPr>
        </p:nvSpPr>
        <p:spPr/>
        <p:txBody>
          <a:bodyPr/>
          <a:lstStyle/>
          <a:p>
            <a:fld id="{E8E6B5AE-8997-6242-A65E-BD2D99319CB1}" type="datetimeFigureOut">
              <a:rPr lang="en-US" smtClean="0"/>
              <a:t>10/25/23</a:t>
            </a:fld>
            <a:endParaRPr lang="en-US"/>
          </a:p>
        </p:txBody>
      </p:sp>
      <p:sp>
        <p:nvSpPr>
          <p:cNvPr id="6" name="Footer Placeholder 5">
            <a:extLst>
              <a:ext uri="{FF2B5EF4-FFF2-40B4-BE49-F238E27FC236}">
                <a16:creationId xmlns:a16="http://schemas.microsoft.com/office/drawing/2014/main" id="{20C99754-803B-AC2F-02A8-585051C9D2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586E5-0D39-7A00-AC0B-81DA7C4B12D9}"/>
              </a:ext>
            </a:extLst>
          </p:cNvPr>
          <p:cNvSpPr>
            <a:spLocks noGrp="1"/>
          </p:cNvSpPr>
          <p:nvPr>
            <p:ph type="sldNum" sz="quarter" idx="12"/>
          </p:nvPr>
        </p:nvSpPr>
        <p:spPr/>
        <p:txBody>
          <a:bodyPr/>
          <a:lstStyle/>
          <a:p>
            <a:fld id="{632A1F4E-E22C-E647-A614-7C37CA363A9A}" type="slidenum">
              <a:rPr lang="en-US" smtClean="0"/>
              <a:t>‹#›</a:t>
            </a:fld>
            <a:endParaRPr lang="en-US"/>
          </a:p>
        </p:txBody>
      </p:sp>
    </p:spTree>
    <p:extLst>
      <p:ext uri="{BB962C8B-B14F-4D97-AF65-F5344CB8AC3E}">
        <p14:creationId xmlns:p14="http://schemas.microsoft.com/office/powerpoint/2010/main" val="1962837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9FEA-257C-3DDC-36C1-67DD830521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29E68B-A1E2-8039-EAC0-79AAC80A06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E5C3BD-CBDC-80E6-BE7F-D96278B0BC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E6BCBA-AC18-D24E-E4DD-32985A4155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72D967-2960-40FC-DEBE-40DA4527B4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257707-EB33-4B69-1F0A-1EB5D42F2329}"/>
              </a:ext>
            </a:extLst>
          </p:cNvPr>
          <p:cNvSpPr>
            <a:spLocks noGrp="1"/>
          </p:cNvSpPr>
          <p:nvPr>
            <p:ph type="dt" sz="half" idx="10"/>
          </p:nvPr>
        </p:nvSpPr>
        <p:spPr/>
        <p:txBody>
          <a:bodyPr/>
          <a:lstStyle/>
          <a:p>
            <a:fld id="{E8E6B5AE-8997-6242-A65E-BD2D99319CB1}" type="datetimeFigureOut">
              <a:rPr lang="en-US" smtClean="0"/>
              <a:t>10/25/23</a:t>
            </a:fld>
            <a:endParaRPr lang="en-US"/>
          </a:p>
        </p:txBody>
      </p:sp>
      <p:sp>
        <p:nvSpPr>
          <p:cNvPr id="8" name="Footer Placeholder 7">
            <a:extLst>
              <a:ext uri="{FF2B5EF4-FFF2-40B4-BE49-F238E27FC236}">
                <a16:creationId xmlns:a16="http://schemas.microsoft.com/office/drawing/2014/main" id="{34665DD9-D3C1-57EB-20E6-5FB242F1A2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62FFA6-8EF2-85B1-80D2-A4E0BE786A1E}"/>
              </a:ext>
            </a:extLst>
          </p:cNvPr>
          <p:cNvSpPr>
            <a:spLocks noGrp="1"/>
          </p:cNvSpPr>
          <p:nvPr>
            <p:ph type="sldNum" sz="quarter" idx="12"/>
          </p:nvPr>
        </p:nvSpPr>
        <p:spPr/>
        <p:txBody>
          <a:bodyPr/>
          <a:lstStyle/>
          <a:p>
            <a:fld id="{632A1F4E-E22C-E647-A614-7C37CA363A9A}" type="slidenum">
              <a:rPr lang="en-US" smtClean="0"/>
              <a:t>‹#›</a:t>
            </a:fld>
            <a:endParaRPr lang="en-US"/>
          </a:p>
        </p:txBody>
      </p:sp>
    </p:spTree>
    <p:extLst>
      <p:ext uri="{BB962C8B-B14F-4D97-AF65-F5344CB8AC3E}">
        <p14:creationId xmlns:p14="http://schemas.microsoft.com/office/powerpoint/2010/main" val="1718597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3E79C-3163-B5C9-5E2A-9E88D7AA7F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6B9214-13F5-4C75-E8BC-53007A2336CC}"/>
              </a:ext>
            </a:extLst>
          </p:cNvPr>
          <p:cNvSpPr>
            <a:spLocks noGrp="1"/>
          </p:cNvSpPr>
          <p:nvPr>
            <p:ph type="dt" sz="half" idx="10"/>
          </p:nvPr>
        </p:nvSpPr>
        <p:spPr/>
        <p:txBody>
          <a:bodyPr/>
          <a:lstStyle/>
          <a:p>
            <a:fld id="{E8E6B5AE-8997-6242-A65E-BD2D99319CB1}" type="datetimeFigureOut">
              <a:rPr lang="en-US" smtClean="0"/>
              <a:t>10/25/23</a:t>
            </a:fld>
            <a:endParaRPr lang="en-US"/>
          </a:p>
        </p:txBody>
      </p:sp>
      <p:sp>
        <p:nvSpPr>
          <p:cNvPr id="4" name="Footer Placeholder 3">
            <a:extLst>
              <a:ext uri="{FF2B5EF4-FFF2-40B4-BE49-F238E27FC236}">
                <a16:creationId xmlns:a16="http://schemas.microsoft.com/office/drawing/2014/main" id="{28CF59F5-EAFF-1F94-C233-1A6E0055FF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70B3B6-0529-B22A-9892-2155A80C9F3C}"/>
              </a:ext>
            </a:extLst>
          </p:cNvPr>
          <p:cNvSpPr>
            <a:spLocks noGrp="1"/>
          </p:cNvSpPr>
          <p:nvPr>
            <p:ph type="sldNum" sz="quarter" idx="12"/>
          </p:nvPr>
        </p:nvSpPr>
        <p:spPr/>
        <p:txBody>
          <a:bodyPr/>
          <a:lstStyle/>
          <a:p>
            <a:fld id="{632A1F4E-E22C-E647-A614-7C37CA363A9A}" type="slidenum">
              <a:rPr lang="en-US" smtClean="0"/>
              <a:t>‹#›</a:t>
            </a:fld>
            <a:endParaRPr lang="en-US"/>
          </a:p>
        </p:txBody>
      </p:sp>
    </p:spTree>
    <p:extLst>
      <p:ext uri="{BB962C8B-B14F-4D97-AF65-F5344CB8AC3E}">
        <p14:creationId xmlns:p14="http://schemas.microsoft.com/office/powerpoint/2010/main" val="1288976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06ECB5-0581-3B52-6288-75D2A40F824C}"/>
              </a:ext>
            </a:extLst>
          </p:cNvPr>
          <p:cNvSpPr>
            <a:spLocks noGrp="1"/>
          </p:cNvSpPr>
          <p:nvPr>
            <p:ph type="dt" sz="half" idx="10"/>
          </p:nvPr>
        </p:nvSpPr>
        <p:spPr/>
        <p:txBody>
          <a:bodyPr/>
          <a:lstStyle/>
          <a:p>
            <a:fld id="{E8E6B5AE-8997-6242-A65E-BD2D99319CB1}" type="datetimeFigureOut">
              <a:rPr lang="en-US" smtClean="0"/>
              <a:t>10/25/23</a:t>
            </a:fld>
            <a:endParaRPr lang="en-US"/>
          </a:p>
        </p:txBody>
      </p:sp>
      <p:sp>
        <p:nvSpPr>
          <p:cNvPr id="3" name="Footer Placeholder 2">
            <a:extLst>
              <a:ext uri="{FF2B5EF4-FFF2-40B4-BE49-F238E27FC236}">
                <a16:creationId xmlns:a16="http://schemas.microsoft.com/office/drawing/2014/main" id="{0891D96E-060A-7A64-20EE-F0C5C5C4DC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B42A17-6898-669C-317B-F7DAEBBFB041}"/>
              </a:ext>
            </a:extLst>
          </p:cNvPr>
          <p:cNvSpPr>
            <a:spLocks noGrp="1"/>
          </p:cNvSpPr>
          <p:nvPr>
            <p:ph type="sldNum" sz="quarter" idx="12"/>
          </p:nvPr>
        </p:nvSpPr>
        <p:spPr/>
        <p:txBody>
          <a:bodyPr/>
          <a:lstStyle/>
          <a:p>
            <a:fld id="{632A1F4E-E22C-E647-A614-7C37CA363A9A}" type="slidenum">
              <a:rPr lang="en-US" smtClean="0"/>
              <a:t>‹#›</a:t>
            </a:fld>
            <a:endParaRPr lang="en-US"/>
          </a:p>
        </p:txBody>
      </p:sp>
    </p:spTree>
    <p:extLst>
      <p:ext uri="{BB962C8B-B14F-4D97-AF65-F5344CB8AC3E}">
        <p14:creationId xmlns:p14="http://schemas.microsoft.com/office/powerpoint/2010/main" val="241768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91509"/>
            <a:ext cx="10972800" cy="1143000"/>
          </a:xfrm>
        </p:spPr>
        <p:txBody>
          <a:bodyPr/>
          <a:lstStyle/>
          <a:p>
            <a:r>
              <a:rPr lang="en-US"/>
              <a:t>Click to edit Master title style</a:t>
            </a:r>
          </a:p>
        </p:txBody>
      </p:sp>
      <p:sp>
        <p:nvSpPr>
          <p:cNvPr id="3" name="Content Placeholder 2"/>
          <p:cNvSpPr>
            <a:spLocks noGrp="1"/>
          </p:cNvSpPr>
          <p:nvPr>
            <p:ph idx="1"/>
          </p:nvPr>
        </p:nvSpPr>
        <p:spPr>
          <a:xfrm>
            <a:off x="609600" y="1457500"/>
            <a:ext cx="10972800" cy="4404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0279F35-2E75-4805-BD90-2FCE4EE37277}" type="slidenum">
              <a:rPr lang="en-US" smtClean="0"/>
              <a:t>‹#›</a:t>
            </a:fld>
            <a:endParaRPr lang="en-US"/>
          </a:p>
        </p:txBody>
      </p:sp>
    </p:spTree>
    <p:extLst>
      <p:ext uri="{BB962C8B-B14F-4D97-AF65-F5344CB8AC3E}">
        <p14:creationId xmlns:p14="http://schemas.microsoft.com/office/powerpoint/2010/main" val="347650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FB920-4ECE-79D1-5741-293701AB5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D57AC8-8B4D-D3E6-DB7F-19EFEC4E51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ECB752-C2E4-848C-F9CE-1BB03A449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C6F8F-D08B-5F31-76D7-25CDCC52C7C7}"/>
              </a:ext>
            </a:extLst>
          </p:cNvPr>
          <p:cNvSpPr>
            <a:spLocks noGrp="1"/>
          </p:cNvSpPr>
          <p:nvPr>
            <p:ph type="dt" sz="half" idx="10"/>
          </p:nvPr>
        </p:nvSpPr>
        <p:spPr/>
        <p:txBody>
          <a:bodyPr/>
          <a:lstStyle/>
          <a:p>
            <a:fld id="{E8E6B5AE-8997-6242-A65E-BD2D99319CB1}" type="datetimeFigureOut">
              <a:rPr lang="en-US" smtClean="0"/>
              <a:t>10/25/23</a:t>
            </a:fld>
            <a:endParaRPr lang="en-US"/>
          </a:p>
        </p:txBody>
      </p:sp>
      <p:sp>
        <p:nvSpPr>
          <p:cNvPr id="6" name="Footer Placeholder 5">
            <a:extLst>
              <a:ext uri="{FF2B5EF4-FFF2-40B4-BE49-F238E27FC236}">
                <a16:creationId xmlns:a16="http://schemas.microsoft.com/office/drawing/2014/main" id="{FC5772F7-1A3F-5C96-D19F-BA156487B3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384B1C-CE46-44AB-8C75-616CD50C29B4}"/>
              </a:ext>
            </a:extLst>
          </p:cNvPr>
          <p:cNvSpPr>
            <a:spLocks noGrp="1"/>
          </p:cNvSpPr>
          <p:nvPr>
            <p:ph type="sldNum" sz="quarter" idx="12"/>
          </p:nvPr>
        </p:nvSpPr>
        <p:spPr/>
        <p:txBody>
          <a:bodyPr/>
          <a:lstStyle/>
          <a:p>
            <a:fld id="{632A1F4E-E22C-E647-A614-7C37CA363A9A}" type="slidenum">
              <a:rPr lang="en-US" smtClean="0"/>
              <a:t>‹#›</a:t>
            </a:fld>
            <a:endParaRPr lang="en-US"/>
          </a:p>
        </p:txBody>
      </p:sp>
    </p:spTree>
    <p:extLst>
      <p:ext uri="{BB962C8B-B14F-4D97-AF65-F5344CB8AC3E}">
        <p14:creationId xmlns:p14="http://schemas.microsoft.com/office/powerpoint/2010/main" val="3945815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7332-8E50-1397-7AB4-FE2078378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A6DFB0-D325-0999-1D59-B569695806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C00F4F-E497-5E0F-A575-FBFB0055B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4CDD9-6B2D-7D49-8504-199DFD8A77B1}"/>
              </a:ext>
            </a:extLst>
          </p:cNvPr>
          <p:cNvSpPr>
            <a:spLocks noGrp="1"/>
          </p:cNvSpPr>
          <p:nvPr>
            <p:ph type="dt" sz="half" idx="10"/>
          </p:nvPr>
        </p:nvSpPr>
        <p:spPr/>
        <p:txBody>
          <a:bodyPr/>
          <a:lstStyle/>
          <a:p>
            <a:fld id="{E8E6B5AE-8997-6242-A65E-BD2D99319CB1}" type="datetimeFigureOut">
              <a:rPr lang="en-US" smtClean="0"/>
              <a:t>10/25/23</a:t>
            </a:fld>
            <a:endParaRPr lang="en-US"/>
          </a:p>
        </p:txBody>
      </p:sp>
      <p:sp>
        <p:nvSpPr>
          <p:cNvPr id="6" name="Footer Placeholder 5">
            <a:extLst>
              <a:ext uri="{FF2B5EF4-FFF2-40B4-BE49-F238E27FC236}">
                <a16:creationId xmlns:a16="http://schemas.microsoft.com/office/drawing/2014/main" id="{FEFF54DC-484B-871E-FDE2-B9AA4A396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F3783A-92C7-57AD-E21E-9A8BF19EE79D}"/>
              </a:ext>
            </a:extLst>
          </p:cNvPr>
          <p:cNvSpPr>
            <a:spLocks noGrp="1"/>
          </p:cNvSpPr>
          <p:nvPr>
            <p:ph type="sldNum" sz="quarter" idx="12"/>
          </p:nvPr>
        </p:nvSpPr>
        <p:spPr/>
        <p:txBody>
          <a:bodyPr/>
          <a:lstStyle/>
          <a:p>
            <a:fld id="{632A1F4E-E22C-E647-A614-7C37CA363A9A}" type="slidenum">
              <a:rPr lang="en-US" smtClean="0"/>
              <a:t>‹#›</a:t>
            </a:fld>
            <a:endParaRPr lang="en-US"/>
          </a:p>
        </p:txBody>
      </p:sp>
    </p:spTree>
    <p:extLst>
      <p:ext uri="{BB962C8B-B14F-4D97-AF65-F5344CB8AC3E}">
        <p14:creationId xmlns:p14="http://schemas.microsoft.com/office/powerpoint/2010/main" val="2803111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D7E1-956D-C67B-64A6-393D40D1A4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5A5948-E373-5638-B249-6104931597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803FE-99E2-E96B-692A-AF2C2AA370C9}"/>
              </a:ext>
            </a:extLst>
          </p:cNvPr>
          <p:cNvSpPr>
            <a:spLocks noGrp="1"/>
          </p:cNvSpPr>
          <p:nvPr>
            <p:ph type="dt" sz="half" idx="10"/>
          </p:nvPr>
        </p:nvSpPr>
        <p:spPr/>
        <p:txBody>
          <a:bodyPr/>
          <a:lstStyle/>
          <a:p>
            <a:fld id="{E8E6B5AE-8997-6242-A65E-BD2D99319CB1}" type="datetimeFigureOut">
              <a:rPr lang="en-US" smtClean="0"/>
              <a:t>10/25/23</a:t>
            </a:fld>
            <a:endParaRPr lang="en-US"/>
          </a:p>
        </p:txBody>
      </p:sp>
      <p:sp>
        <p:nvSpPr>
          <p:cNvPr id="5" name="Footer Placeholder 4">
            <a:extLst>
              <a:ext uri="{FF2B5EF4-FFF2-40B4-BE49-F238E27FC236}">
                <a16:creationId xmlns:a16="http://schemas.microsoft.com/office/drawing/2014/main" id="{438686D9-5417-EF4A-66AF-7F474D14F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6A856-9ED0-AA7B-4575-66DE3A3809A3}"/>
              </a:ext>
            </a:extLst>
          </p:cNvPr>
          <p:cNvSpPr>
            <a:spLocks noGrp="1"/>
          </p:cNvSpPr>
          <p:nvPr>
            <p:ph type="sldNum" sz="quarter" idx="12"/>
          </p:nvPr>
        </p:nvSpPr>
        <p:spPr/>
        <p:txBody>
          <a:bodyPr/>
          <a:lstStyle/>
          <a:p>
            <a:fld id="{632A1F4E-E22C-E647-A614-7C37CA363A9A}" type="slidenum">
              <a:rPr lang="en-US" smtClean="0"/>
              <a:t>‹#›</a:t>
            </a:fld>
            <a:endParaRPr lang="en-US"/>
          </a:p>
        </p:txBody>
      </p:sp>
    </p:spTree>
    <p:extLst>
      <p:ext uri="{BB962C8B-B14F-4D97-AF65-F5344CB8AC3E}">
        <p14:creationId xmlns:p14="http://schemas.microsoft.com/office/powerpoint/2010/main" val="758896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929010-E844-5C6A-F3E6-32083E3691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E92800-5624-16FD-687E-B097DDE796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A5E09-76EB-BC90-9F40-A946F0F49FEB}"/>
              </a:ext>
            </a:extLst>
          </p:cNvPr>
          <p:cNvSpPr>
            <a:spLocks noGrp="1"/>
          </p:cNvSpPr>
          <p:nvPr>
            <p:ph type="dt" sz="half" idx="10"/>
          </p:nvPr>
        </p:nvSpPr>
        <p:spPr/>
        <p:txBody>
          <a:bodyPr/>
          <a:lstStyle/>
          <a:p>
            <a:fld id="{E8E6B5AE-8997-6242-A65E-BD2D99319CB1}" type="datetimeFigureOut">
              <a:rPr lang="en-US" smtClean="0"/>
              <a:t>10/25/23</a:t>
            </a:fld>
            <a:endParaRPr lang="en-US"/>
          </a:p>
        </p:txBody>
      </p:sp>
      <p:sp>
        <p:nvSpPr>
          <p:cNvPr id="5" name="Footer Placeholder 4">
            <a:extLst>
              <a:ext uri="{FF2B5EF4-FFF2-40B4-BE49-F238E27FC236}">
                <a16:creationId xmlns:a16="http://schemas.microsoft.com/office/drawing/2014/main" id="{7E14ECB7-EB56-0098-5792-45625760A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EC7E0-F6D0-F975-0F5A-AFFA54F661C0}"/>
              </a:ext>
            </a:extLst>
          </p:cNvPr>
          <p:cNvSpPr>
            <a:spLocks noGrp="1"/>
          </p:cNvSpPr>
          <p:nvPr>
            <p:ph type="sldNum" sz="quarter" idx="12"/>
          </p:nvPr>
        </p:nvSpPr>
        <p:spPr/>
        <p:txBody>
          <a:bodyPr/>
          <a:lstStyle/>
          <a:p>
            <a:fld id="{632A1F4E-E22C-E647-A614-7C37CA363A9A}" type="slidenum">
              <a:rPr lang="en-US" smtClean="0"/>
              <a:t>‹#›</a:t>
            </a:fld>
            <a:endParaRPr lang="en-US"/>
          </a:p>
        </p:txBody>
      </p:sp>
    </p:spTree>
    <p:extLst>
      <p:ext uri="{BB962C8B-B14F-4D97-AF65-F5344CB8AC3E}">
        <p14:creationId xmlns:p14="http://schemas.microsoft.com/office/powerpoint/2010/main" val="3919175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blue_pap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1226186"/>
            <a:ext cx="10363200" cy="1470025"/>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2981960"/>
            <a:ext cx="8419253" cy="1752600"/>
          </a:xfrm>
        </p:spPr>
        <p:txBody>
          <a:bodyPr/>
          <a:lstStyle>
            <a:lvl1pPr marL="0" indent="0" algn="l">
              <a:buNone/>
              <a:defRPr>
                <a:solidFill>
                  <a:schemeClr val="accent1"/>
                </a:solidFill>
                <a:latin typeface="Helvetica"/>
                <a:cs typeface="Helvetic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8" name="Picture 7"/>
          <p:cNvPicPr>
            <a:picLocks noChangeAspect="1"/>
          </p:cNvPicPr>
          <p:nvPr userDrawn="1"/>
        </p:nvPicPr>
        <p:blipFill>
          <a:blip r:embed="rId3"/>
          <a:stretch>
            <a:fillRect/>
          </a:stretch>
        </p:blipFill>
        <p:spPr>
          <a:xfrm>
            <a:off x="87072" y="6227818"/>
            <a:ext cx="12021312" cy="44196"/>
          </a:xfrm>
          <a:prstGeom prst="rect">
            <a:avLst/>
          </a:prstGeom>
        </p:spPr>
      </p:pic>
      <p:pic>
        <p:nvPicPr>
          <p:cNvPr id="4" name="Picture 3" descr="OPS_fullcolor_rev.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99797" y="4734560"/>
            <a:ext cx="3077803" cy="118172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3" descr="gold_burl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63084" y="2019301"/>
            <a:ext cx="10363200" cy="3467100"/>
          </a:xfrm>
        </p:spPr>
        <p:txBody>
          <a:bodyPr anchor="t"/>
          <a:lstStyle>
            <a:lvl1pPr algn="l">
              <a:defRPr sz="5333" b="1" cap="none">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366713"/>
            <a:ext cx="10363200" cy="1500187"/>
          </a:xfrm>
        </p:spPr>
        <p:txBody>
          <a:bodyPr anchor="b"/>
          <a:lstStyle>
            <a:lvl1pPr marL="0" indent="0">
              <a:buNone/>
              <a:defRPr sz="2667" b="1">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3932597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019301"/>
            <a:ext cx="10363200" cy="3467100"/>
          </a:xfrm>
        </p:spPr>
        <p:txBody>
          <a:bodyPr anchor="t"/>
          <a:lstStyle>
            <a:lvl1pPr algn="l">
              <a:defRPr sz="5333" b="1" cap="none">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366713"/>
            <a:ext cx="10363200" cy="1500187"/>
          </a:xfrm>
        </p:spPr>
        <p:txBody>
          <a:bodyPr anchor="b"/>
          <a:lstStyle>
            <a:lvl1pPr marL="0" indent="0">
              <a:buNone/>
              <a:defRPr sz="2667" b="1">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1AF2B4D-6B12-4EDF-87BB-2B55CECB6611}" type="slidenum">
              <a:rPr lang="en-US" smtClean="0"/>
              <a:pPr/>
              <a:t>‹#›</a:t>
            </a:fld>
            <a:endParaRPr lang="en-US"/>
          </a:p>
        </p:txBody>
      </p:sp>
      <p:sp>
        <p:nvSpPr>
          <p:cNvPr id="4" name="AutoShape 2">
            <a:extLst>
              <a:ext uri="{FF2B5EF4-FFF2-40B4-BE49-F238E27FC236}">
                <a16:creationId xmlns:a16="http://schemas.microsoft.com/office/drawing/2014/main" id="{AAA22B03-1901-59ED-9CD5-8117F1056E1B}"/>
              </a:ext>
            </a:extLst>
          </p:cNvPr>
          <p:cNvSpPr>
            <a:spLocks noChangeAspect="1" noChangeArrowheads="1"/>
          </p:cNvSpPr>
          <p:nvPr userDrawn="1"/>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Tree>
    <p:extLst>
      <p:ext uri="{BB962C8B-B14F-4D97-AF65-F5344CB8AC3E}">
        <p14:creationId xmlns:p14="http://schemas.microsoft.com/office/powerpoint/2010/main" val="1122394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5" name="Picture 4" descr="dark_blue_diamond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63084" y="2019301"/>
            <a:ext cx="10363200" cy="3467100"/>
          </a:xfrm>
        </p:spPr>
        <p:txBody>
          <a:bodyPr anchor="t"/>
          <a:lstStyle>
            <a:lvl1pPr algn="l">
              <a:defRPr sz="5333" b="1" cap="none">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366713"/>
            <a:ext cx="10363200" cy="1500187"/>
          </a:xfrm>
        </p:spPr>
        <p:txBody>
          <a:bodyPr anchor="b"/>
          <a:lstStyle>
            <a:lvl1pPr marL="0" indent="0">
              <a:buNone/>
              <a:defRPr sz="2667" b="1">
                <a:solidFill>
                  <a:schemeClr val="accent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378625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4" name="Picture 3" descr="blue_pap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960533"/>
          </a:xfrm>
          <a:prstGeom prst="rect">
            <a:avLst/>
          </a:prstGeom>
        </p:spPr>
      </p:pic>
      <p:sp>
        <p:nvSpPr>
          <p:cNvPr id="2" name="Title 1"/>
          <p:cNvSpPr>
            <a:spLocks noGrp="1"/>
          </p:cNvSpPr>
          <p:nvPr>
            <p:ph type="title" hasCustomPrompt="1"/>
          </p:nvPr>
        </p:nvSpPr>
        <p:spPr>
          <a:xfrm>
            <a:off x="963084" y="2019301"/>
            <a:ext cx="10363200" cy="3467100"/>
          </a:xfrm>
        </p:spPr>
        <p:txBody>
          <a:bodyPr anchor="t"/>
          <a:lstStyle>
            <a:lvl1pPr algn="l">
              <a:defRPr sz="5333" b="1" cap="none">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366713"/>
            <a:ext cx="10363200" cy="1500187"/>
          </a:xfrm>
        </p:spPr>
        <p:txBody>
          <a:bodyPr anchor="b"/>
          <a:lstStyle>
            <a:lvl1pPr marL="0" indent="0">
              <a:buNone/>
              <a:defRPr sz="2667" b="1">
                <a:solidFill>
                  <a:schemeClr val="accent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326840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3" descr="gold_burl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63084" y="2019301"/>
            <a:ext cx="10363200" cy="3467100"/>
          </a:xfrm>
        </p:spPr>
        <p:txBody>
          <a:bodyPr anchor="t"/>
          <a:lstStyle>
            <a:lvl1pPr algn="l">
              <a:defRPr sz="5333" b="1" cap="none">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366713"/>
            <a:ext cx="10363200" cy="1500187"/>
          </a:xfrm>
        </p:spPr>
        <p:txBody>
          <a:bodyPr anchor="b"/>
          <a:lstStyle>
            <a:lvl1pPr marL="0" indent="0">
              <a:buNone/>
              <a:defRPr sz="2667" b="1">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0279F35-2E75-4805-BD90-2FCE4EE37277}" type="slidenum">
              <a:rPr lang="en-US" smtClean="0"/>
              <a:t>‹#›</a:t>
            </a:fld>
            <a:endParaRPr lang="en-US"/>
          </a:p>
        </p:txBody>
      </p:sp>
    </p:spTree>
    <p:extLst>
      <p:ext uri="{BB962C8B-B14F-4D97-AF65-F5344CB8AC3E}">
        <p14:creationId xmlns:p14="http://schemas.microsoft.com/office/powerpoint/2010/main" val="3277550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72553"/>
            <a:ext cx="5386917" cy="639763"/>
          </a:xfrm>
        </p:spPr>
        <p:txBody>
          <a:bodyPr anchor="b">
            <a:normAutofit/>
          </a:bodyPr>
          <a:lstStyle>
            <a:lvl1pPr marL="0" indent="0">
              <a:buNone/>
              <a:defRPr sz="2667" b="1">
                <a:solidFill>
                  <a:schemeClr val="accent4"/>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372553"/>
            <a:ext cx="5389033" cy="639763"/>
          </a:xfrm>
        </p:spPr>
        <p:txBody>
          <a:bodyPr anchor="b">
            <a:normAutofit/>
          </a:bodyPr>
          <a:lstStyle>
            <a:lvl1pPr marL="0" indent="0">
              <a:buNone/>
              <a:defRPr sz="2667" b="1">
                <a:solidFill>
                  <a:srgbClr val="00949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eaLnBrk="1" latinLnBrk="0" hangingPunct="1"/>
            <a:fld id="{2C6B1FF6-39B9-40F5-8B67-33C6354A3D4F}" type="slidenum">
              <a:rPr kumimoji="0" lang="en-US" smtClean="0"/>
              <a:pPr eaLnBrk="1" latinLnBrk="0" hangingPunct="1"/>
              <a:t>‹#›</a:t>
            </a:fld>
            <a:endParaRPr kumimoji="0" lang="en-US">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eaLnBrk="1" latinLnBrk="0" hangingPunct="1"/>
            <a:fld id="{2C6B1FF6-39B9-40F5-8B67-33C6354A3D4F}" type="slidenum">
              <a:rPr kumimoji="0" lang="en-US" smtClean="0"/>
              <a:pPr eaLnBrk="1" latinLnBrk="0" hangingPunct="1"/>
              <a:t>‹#›</a:t>
            </a:fld>
            <a:endParaRPr kumimoji="0" lang="en-US">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green_dash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974080"/>
          </a:xfrm>
          <a:prstGeom prst="rect">
            <a:avLst/>
          </a:prstGeom>
        </p:spPr>
      </p:pic>
      <p:sp>
        <p:nvSpPr>
          <p:cNvPr id="2" name="Title 1"/>
          <p:cNvSpPr>
            <a:spLocks noGrp="1"/>
          </p:cNvSpPr>
          <p:nvPr>
            <p:ph type="title" hasCustomPrompt="1"/>
          </p:nvPr>
        </p:nvSpPr>
        <p:spPr>
          <a:xfrm>
            <a:off x="963084" y="2019301"/>
            <a:ext cx="10363200" cy="3467100"/>
          </a:xfrm>
        </p:spPr>
        <p:txBody>
          <a:bodyPr anchor="t"/>
          <a:lstStyle>
            <a:lvl1pPr algn="l">
              <a:defRPr sz="5333" b="1" cap="none">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366713"/>
            <a:ext cx="10363200" cy="1500187"/>
          </a:xfrm>
        </p:spPr>
        <p:txBody>
          <a:bodyPr anchor="b"/>
          <a:lstStyle>
            <a:lvl1pPr marL="0" indent="0">
              <a:buNone/>
              <a:defRPr sz="2667" b="1">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362818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5" name="Picture 4" descr="dark_blue_diamon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63084" y="2019301"/>
            <a:ext cx="10363200" cy="3467100"/>
          </a:xfrm>
        </p:spPr>
        <p:txBody>
          <a:bodyPr anchor="t"/>
          <a:lstStyle>
            <a:lvl1pPr algn="l">
              <a:defRPr sz="5333" b="1" cap="none">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366713"/>
            <a:ext cx="10363200" cy="1500187"/>
          </a:xfrm>
        </p:spPr>
        <p:txBody>
          <a:bodyPr anchor="b"/>
          <a:lstStyle>
            <a:lvl1pPr marL="0" indent="0">
              <a:buNone/>
              <a:defRPr sz="2667" b="1">
                <a:solidFill>
                  <a:schemeClr val="accent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0279F35-2E75-4805-BD90-2FCE4EE37277}" type="slidenum">
              <a:rPr lang="en-US" smtClean="0"/>
              <a:t>‹#›</a:t>
            </a:fld>
            <a:endParaRPr lang="en-US"/>
          </a:p>
        </p:txBody>
      </p:sp>
    </p:spTree>
    <p:extLst>
      <p:ext uri="{BB962C8B-B14F-4D97-AF65-F5344CB8AC3E}">
        <p14:creationId xmlns:p14="http://schemas.microsoft.com/office/powerpoint/2010/main" val="191900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4" name="Picture 3" descr="blue_pap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960533"/>
          </a:xfrm>
          <a:prstGeom prst="rect">
            <a:avLst/>
          </a:prstGeom>
        </p:spPr>
      </p:pic>
      <p:sp>
        <p:nvSpPr>
          <p:cNvPr id="2" name="Title 1"/>
          <p:cNvSpPr>
            <a:spLocks noGrp="1"/>
          </p:cNvSpPr>
          <p:nvPr>
            <p:ph type="title" hasCustomPrompt="1"/>
          </p:nvPr>
        </p:nvSpPr>
        <p:spPr>
          <a:xfrm>
            <a:off x="963084" y="2019301"/>
            <a:ext cx="10363200" cy="3467100"/>
          </a:xfrm>
        </p:spPr>
        <p:txBody>
          <a:bodyPr anchor="t"/>
          <a:lstStyle>
            <a:lvl1pPr algn="l">
              <a:defRPr sz="5333" b="1" cap="none">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366713"/>
            <a:ext cx="10363200" cy="1500187"/>
          </a:xfrm>
        </p:spPr>
        <p:txBody>
          <a:bodyPr anchor="b"/>
          <a:lstStyle>
            <a:lvl1pPr marL="0" indent="0">
              <a:buNone/>
              <a:defRPr sz="2667" b="1">
                <a:solidFill>
                  <a:schemeClr val="accent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0279F35-2E75-4805-BD90-2FCE4EE37277}" type="slidenum">
              <a:rPr lang="en-US" smtClean="0"/>
              <a:t>‹#›</a:t>
            </a:fld>
            <a:endParaRPr lang="en-US"/>
          </a:p>
        </p:txBody>
      </p:sp>
    </p:spTree>
    <p:extLst>
      <p:ext uri="{BB962C8B-B14F-4D97-AF65-F5344CB8AC3E}">
        <p14:creationId xmlns:p14="http://schemas.microsoft.com/office/powerpoint/2010/main" val="317568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0279F35-2E75-4805-BD90-2FCE4EE37277}" type="slidenum">
              <a:rPr lang="en-US" smtClean="0"/>
              <a:t>‹#›</a:t>
            </a:fld>
            <a:endParaRPr lang="en-US"/>
          </a:p>
        </p:txBody>
      </p:sp>
    </p:spTree>
    <p:extLst>
      <p:ext uri="{BB962C8B-B14F-4D97-AF65-F5344CB8AC3E}">
        <p14:creationId xmlns:p14="http://schemas.microsoft.com/office/powerpoint/2010/main" val="2495121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72553"/>
            <a:ext cx="5386917" cy="639763"/>
          </a:xfrm>
        </p:spPr>
        <p:txBody>
          <a:bodyPr anchor="b">
            <a:normAutofit/>
          </a:bodyPr>
          <a:lstStyle>
            <a:lvl1pPr marL="0" indent="0">
              <a:buNone/>
              <a:defRPr sz="2667" b="1">
                <a:solidFill>
                  <a:schemeClr val="accent4"/>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372553"/>
            <a:ext cx="5389033" cy="639763"/>
          </a:xfrm>
        </p:spPr>
        <p:txBody>
          <a:bodyPr anchor="b">
            <a:normAutofit/>
          </a:bodyPr>
          <a:lstStyle>
            <a:lvl1pPr marL="0" indent="0">
              <a:buNone/>
              <a:defRPr sz="2667" b="1">
                <a:solidFill>
                  <a:srgbClr val="00949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0279F35-2E75-4805-BD90-2FCE4EE37277}" type="slidenum">
              <a:rPr lang="en-US" smtClean="0"/>
              <a:t>‹#›</a:t>
            </a:fld>
            <a:endParaRPr lang="en-US"/>
          </a:p>
        </p:txBody>
      </p:sp>
    </p:spTree>
    <p:extLst>
      <p:ext uri="{BB962C8B-B14F-4D97-AF65-F5344CB8AC3E}">
        <p14:creationId xmlns:p14="http://schemas.microsoft.com/office/powerpoint/2010/main" val="660189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0279F35-2E75-4805-BD90-2FCE4EE37277}" type="slidenum">
              <a:rPr lang="en-US" smtClean="0"/>
              <a:t>‹#›</a:t>
            </a:fld>
            <a:endParaRPr lang="en-US"/>
          </a:p>
        </p:txBody>
      </p:sp>
    </p:spTree>
    <p:extLst>
      <p:ext uri="{BB962C8B-B14F-4D97-AF65-F5344CB8AC3E}">
        <p14:creationId xmlns:p14="http://schemas.microsoft.com/office/powerpoint/2010/main" val="342780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9.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oft_blue_burlap.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40436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0279F35-2E75-4805-BD90-2FCE4EE37277}" type="slidenum">
              <a:rPr lang="en-US" smtClean="0"/>
              <a:t>‹#›</a:t>
            </a:fld>
            <a:endParaRPr lang="en-US"/>
          </a:p>
        </p:txBody>
      </p:sp>
      <p:pic>
        <p:nvPicPr>
          <p:cNvPr id="9" name="Picture 8"/>
          <p:cNvPicPr>
            <a:picLocks noChangeAspect="1"/>
          </p:cNvPicPr>
          <p:nvPr/>
        </p:nvPicPr>
        <p:blipFill>
          <a:blip r:embed="rId15"/>
          <a:stretch>
            <a:fillRect/>
          </a:stretch>
        </p:blipFill>
        <p:spPr>
          <a:xfrm>
            <a:off x="2670048" y="6321913"/>
            <a:ext cx="8912352" cy="32767"/>
          </a:xfrm>
          <a:prstGeom prst="rect">
            <a:avLst/>
          </a:prstGeom>
        </p:spPr>
      </p:pic>
      <p:pic>
        <p:nvPicPr>
          <p:cNvPr id="4" name="Picture 3" descr="OPS_fullcolor.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9947" y="6094583"/>
            <a:ext cx="1720427" cy="660556"/>
          </a:xfrm>
          <a:prstGeom prst="rect">
            <a:avLst/>
          </a:prstGeom>
        </p:spPr>
      </p:pic>
    </p:spTree>
    <p:extLst>
      <p:ext uri="{BB962C8B-B14F-4D97-AF65-F5344CB8AC3E}">
        <p14:creationId xmlns:p14="http://schemas.microsoft.com/office/powerpoint/2010/main" val="69016710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hdr="0"/>
  <p:txStyles>
    <p:titleStyle>
      <a:lvl1pPr algn="l" defTabSz="609585" rtl="0" eaLnBrk="1" latinLnBrk="0" hangingPunct="1">
        <a:spcBef>
          <a:spcPct val="0"/>
        </a:spcBef>
        <a:buNone/>
        <a:defRPr sz="5867" b="1" kern="1200">
          <a:solidFill>
            <a:schemeClr val="tx1"/>
          </a:solidFill>
          <a:latin typeface="Helvetica"/>
          <a:ea typeface="+mj-ea"/>
          <a:cs typeface="Helvetica"/>
        </a:defRPr>
      </a:lvl1pPr>
    </p:titleStyle>
    <p:bodyStyle>
      <a:lvl1pPr marL="457189" indent="-457189" algn="l" defTabSz="609585" rtl="0" eaLnBrk="1" latinLnBrk="0" hangingPunct="1">
        <a:spcBef>
          <a:spcPct val="20000"/>
        </a:spcBef>
        <a:buFont typeface="Arial"/>
        <a:buChar char="•"/>
        <a:defRPr sz="3733" kern="1200">
          <a:solidFill>
            <a:schemeClr val="accent3"/>
          </a:solidFill>
          <a:latin typeface="Helvetica"/>
          <a:ea typeface="+mn-ea"/>
          <a:cs typeface="Helvetica"/>
        </a:defRPr>
      </a:lvl1pPr>
      <a:lvl2pPr marL="990575" indent="-380990" algn="l" defTabSz="609585" rtl="0" eaLnBrk="1" latinLnBrk="0" hangingPunct="1">
        <a:spcBef>
          <a:spcPct val="20000"/>
        </a:spcBef>
        <a:buFont typeface="Arial"/>
        <a:buChar char="–"/>
        <a:defRPr sz="3200" kern="1200">
          <a:solidFill>
            <a:schemeClr val="accent3"/>
          </a:solidFill>
          <a:latin typeface="Helvetica"/>
          <a:ea typeface="+mn-ea"/>
          <a:cs typeface="Helvetica"/>
        </a:defRPr>
      </a:lvl2pPr>
      <a:lvl3pPr marL="1523962" indent="-304792" algn="l" defTabSz="609585" rtl="0" eaLnBrk="1" latinLnBrk="0" hangingPunct="1">
        <a:spcBef>
          <a:spcPct val="20000"/>
        </a:spcBef>
        <a:buFont typeface="Arial"/>
        <a:buChar char="•"/>
        <a:defRPr sz="2667" kern="1200">
          <a:solidFill>
            <a:schemeClr val="accent3"/>
          </a:solidFill>
          <a:latin typeface="Helvetica"/>
          <a:ea typeface="+mn-ea"/>
          <a:cs typeface="Helvetica"/>
        </a:defRPr>
      </a:lvl3pPr>
      <a:lvl4pPr marL="2133547" indent="-304792" algn="l" defTabSz="609585" rtl="0" eaLnBrk="1" latinLnBrk="0" hangingPunct="1">
        <a:spcBef>
          <a:spcPct val="20000"/>
        </a:spcBef>
        <a:buFont typeface="Arial"/>
        <a:buChar char="–"/>
        <a:defRPr sz="2400" kern="1200">
          <a:solidFill>
            <a:schemeClr val="accent3"/>
          </a:solidFill>
          <a:latin typeface="Helvetica"/>
          <a:ea typeface="+mn-ea"/>
          <a:cs typeface="Helvetica"/>
        </a:defRPr>
      </a:lvl4pPr>
      <a:lvl5pPr marL="2743131" indent="-304792" algn="l" defTabSz="609585" rtl="0" eaLnBrk="1" latinLnBrk="0" hangingPunct="1">
        <a:spcBef>
          <a:spcPct val="20000"/>
        </a:spcBef>
        <a:buFont typeface="Arial"/>
        <a:buChar char="»"/>
        <a:defRPr sz="2133" kern="1200">
          <a:solidFill>
            <a:schemeClr val="accent3"/>
          </a:solidFill>
          <a:latin typeface="Helvetica"/>
          <a:ea typeface="+mn-ea"/>
          <a:cs typeface="Helvetic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BCE0D5-E740-ED73-082D-6571A17431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CB8A2D-2821-92D1-EEEE-E8DE0CB250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6D0F0-E3CB-654D-CC1A-CF996C3730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6B5AE-8997-6242-A65E-BD2D99319CB1}" type="datetimeFigureOut">
              <a:rPr lang="en-US" smtClean="0"/>
              <a:t>10/25/23</a:t>
            </a:fld>
            <a:endParaRPr lang="en-US"/>
          </a:p>
        </p:txBody>
      </p:sp>
      <p:sp>
        <p:nvSpPr>
          <p:cNvPr id="5" name="Footer Placeholder 4">
            <a:extLst>
              <a:ext uri="{FF2B5EF4-FFF2-40B4-BE49-F238E27FC236}">
                <a16:creationId xmlns:a16="http://schemas.microsoft.com/office/drawing/2014/main" id="{CE51DE01-8D62-7CE7-55FA-94B1E61989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132A3C-8CBC-825F-8DF8-B2FFC56EAB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A1F4E-E22C-E647-A614-7C37CA363A9A}" type="slidenum">
              <a:rPr lang="en-US" smtClean="0"/>
              <a:t>‹#›</a:t>
            </a:fld>
            <a:endParaRPr lang="en-US"/>
          </a:p>
        </p:txBody>
      </p:sp>
    </p:spTree>
    <p:extLst>
      <p:ext uri="{BB962C8B-B14F-4D97-AF65-F5344CB8AC3E}">
        <p14:creationId xmlns:p14="http://schemas.microsoft.com/office/powerpoint/2010/main" val="4119842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404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OPS_fullcolor.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09601" y="6427106"/>
            <a:ext cx="886996" cy="340561"/>
          </a:xfrm>
          <a:prstGeom prst="rect">
            <a:avLst/>
          </a:prstGeom>
        </p:spPr>
      </p:pic>
      <p:cxnSp>
        <p:nvCxnSpPr>
          <p:cNvPr id="11" name="Straight Connector 10">
            <a:extLst>
              <a:ext uri="{FF2B5EF4-FFF2-40B4-BE49-F238E27FC236}">
                <a16:creationId xmlns:a16="http://schemas.microsoft.com/office/drawing/2014/main" id="{3055595F-7D52-3377-C6C4-DE865AFBB65E}"/>
              </a:ext>
            </a:extLst>
          </p:cNvPr>
          <p:cNvCxnSpPr/>
          <p:nvPr userDrawn="1"/>
        </p:nvCxnSpPr>
        <p:spPr>
          <a:xfrm>
            <a:off x="609600" y="1486647"/>
            <a:ext cx="1097280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F1D3515-78E3-B91B-FE84-D36F250F9354}"/>
              </a:ext>
            </a:extLst>
          </p:cNvPr>
          <p:cNvCxnSpPr>
            <a:cxnSpLocks/>
          </p:cNvCxnSpPr>
          <p:nvPr userDrawn="1"/>
        </p:nvCxnSpPr>
        <p:spPr>
          <a:xfrm>
            <a:off x="1638417" y="6393120"/>
            <a:ext cx="0" cy="374547"/>
          </a:xfrm>
          <a:prstGeom prst="line">
            <a:avLst/>
          </a:prstGeom>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6816D722-32F8-6BCA-FFA2-9888F3CB1F99}"/>
              </a:ext>
            </a:extLst>
          </p:cNvPr>
          <p:cNvSpPr txBox="1"/>
          <p:nvPr userDrawn="1"/>
        </p:nvSpPr>
        <p:spPr>
          <a:xfrm>
            <a:off x="1638418" y="6313654"/>
            <a:ext cx="9069108" cy="502573"/>
          </a:xfrm>
          <a:prstGeom prst="rect">
            <a:avLst/>
          </a:prstGeom>
          <a:noFill/>
        </p:spPr>
        <p:txBody>
          <a:bodyPr wrap="square" rtlCol="0">
            <a:spAutoFit/>
          </a:bodyPr>
          <a:lstStyle/>
          <a:p>
            <a:r>
              <a:rPr lang="en-US" sz="1333" b="0">
                <a:latin typeface="Helvetica" pitchFamily="2" charset="0"/>
              </a:rPr>
              <a:t>Curriculum Instruction and Support</a:t>
            </a:r>
          </a:p>
          <a:p>
            <a:r>
              <a:rPr lang="en-US" sz="1333" b="0">
                <a:latin typeface="Helvetica" pitchFamily="2" charset="0"/>
              </a:rPr>
              <a:t>English Learner, Dual Language, Refugee and Migrant Education</a:t>
            </a:r>
          </a:p>
        </p:txBody>
      </p:sp>
      <p:cxnSp>
        <p:nvCxnSpPr>
          <p:cNvPr id="19" name="Straight Connector 18">
            <a:extLst>
              <a:ext uri="{FF2B5EF4-FFF2-40B4-BE49-F238E27FC236}">
                <a16:creationId xmlns:a16="http://schemas.microsoft.com/office/drawing/2014/main" id="{41F0B3A6-3504-A0FD-BC58-791702D8E1AC}"/>
              </a:ext>
            </a:extLst>
          </p:cNvPr>
          <p:cNvCxnSpPr/>
          <p:nvPr userDrawn="1"/>
        </p:nvCxnSpPr>
        <p:spPr>
          <a:xfrm>
            <a:off x="609600" y="6285008"/>
            <a:ext cx="109728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65" r:id="rId3"/>
    <p:sldLayoutId id="2147493458" r:id="rId4"/>
    <p:sldLayoutId id="2147493466" r:id="rId5"/>
    <p:sldLayoutId id="2147493467" r:id="rId6"/>
    <p:sldLayoutId id="2147493459" r:id="rId7"/>
    <p:sldLayoutId id="2147493460" r:id="rId8"/>
    <p:sldLayoutId id="2147493461" r:id="rId9"/>
    <p:sldLayoutId id="2147493462" r:id="rId10"/>
    <p:sldLayoutId id="2147493468" r:id="rId11"/>
    <p:sldLayoutId id="2147493463" r:id="rId12"/>
    <p:sldLayoutId id="2147493464" r:id="rId13"/>
  </p:sldLayoutIdLst>
  <p:txStyles>
    <p:titleStyle>
      <a:lvl1pPr algn="l" defTabSz="609585" rtl="0" eaLnBrk="1" latinLnBrk="0" hangingPunct="1">
        <a:spcBef>
          <a:spcPct val="0"/>
        </a:spcBef>
        <a:buNone/>
        <a:defRPr sz="5333" b="1" kern="1200">
          <a:solidFill>
            <a:schemeClr val="tx1"/>
          </a:solidFill>
          <a:latin typeface="Helvetica"/>
          <a:ea typeface="+mj-ea"/>
          <a:cs typeface="Helvetica"/>
        </a:defRPr>
      </a:lvl1pPr>
    </p:titleStyle>
    <p:bodyStyle>
      <a:lvl1pPr marL="457189" indent="-457189" algn="l" defTabSz="609585" rtl="0" eaLnBrk="1" latinLnBrk="0" hangingPunct="1">
        <a:spcBef>
          <a:spcPct val="20000"/>
        </a:spcBef>
        <a:buFont typeface="Arial"/>
        <a:buChar char="•"/>
        <a:defRPr sz="4267" kern="1200">
          <a:solidFill>
            <a:schemeClr val="accent3"/>
          </a:solidFill>
          <a:latin typeface="Helvetica"/>
          <a:ea typeface="+mn-ea"/>
          <a:cs typeface="Helvetica"/>
        </a:defRPr>
      </a:lvl1pPr>
      <a:lvl2pPr marL="990575" indent="-380990" algn="l" defTabSz="609585" rtl="0" eaLnBrk="1" latinLnBrk="0" hangingPunct="1">
        <a:spcBef>
          <a:spcPct val="20000"/>
        </a:spcBef>
        <a:buFont typeface="Wingdings" pitchFamily="2" charset="2"/>
        <a:buChar char="§"/>
        <a:defRPr sz="3733" kern="1200">
          <a:solidFill>
            <a:schemeClr val="accent3"/>
          </a:solidFill>
          <a:latin typeface="Helvetica"/>
          <a:ea typeface="+mn-ea"/>
          <a:cs typeface="Helvetica"/>
        </a:defRPr>
      </a:lvl2pPr>
      <a:lvl3pPr marL="1523962" indent="-304792" algn="l" defTabSz="609585" rtl="0" eaLnBrk="1" latinLnBrk="0" hangingPunct="1">
        <a:spcBef>
          <a:spcPct val="20000"/>
        </a:spcBef>
        <a:buFont typeface="Courier New" panose="02070309020205020404" pitchFamily="49" charset="0"/>
        <a:buChar char="o"/>
        <a:defRPr sz="3200" kern="1200">
          <a:solidFill>
            <a:schemeClr val="accent3"/>
          </a:solidFill>
          <a:latin typeface="Helvetica"/>
          <a:ea typeface="+mn-ea"/>
          <a:cs typeface="Helvetica"/>
        </a:defRPr>
      </a:lvl3pPr>
      <a:lvl4pPr marL="2133547" indent="-304792" algn="l" defTabSz="609585" rtl="0" eaLnBrk="1" latinLnBrk="0" hangingPunct="1">
        <a:spcBef>
          <a:spcPct val="20000"/>
        </a:spcBef>
        <a:buFont typeface="Arial"/>
        <a:buChar char="–"/>
        <a:defRPr sz="2667" kern="1200">
          <a:solidFill>
            <a:schemeClr val="accent3"/>
          </a:solidFill>
          <a:latin typeface="Helvetica"/>
          <a:ea typeface="+mn-ea"/>
          <a:cs typeface="Helvetica"/>
        </a:defRPr>
      </a:lvl4pPr>
      <a:lvl5pPr marL="2743131" indent="-304792" algn="l" defTabSz="609585" rtl="0" eaLnBrk="1" latinLnBrk="0" hangingPunct="1">
        <a:spcBef>
          <a:spcPct val="20000"/>
        </a:spcBef>
        <a:buFont typeface="Arial"/>
        <a:buChar char="»"/>
        <a:defRPr sz="2400" kern="1200">
          <a:solidFill>
            <a:schemeClr val="accent3"/>
          </a:solidFill>
          <a:latin typeface="Helvetica"/>
          <a:ea typeface="+mn-ea"/>
          <a:cs typeface="Helvetic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26186"/>
            <a:ext cx="10980057" cy="1470025"/>
          </a:xfrm>
        </p:spPr>
        <p:txBody>
          <a:bodyPr>
            <a:normAutofit fontScale="90000"/>
          </a:bodyPr>
          <a:lstStyle/>
          <a:p>
            <a:r>
              <a:rPr lang="en-US" sz="5300" dirty="0">
                <a:cs typeface="Calibri Light"/>
              </a:rPr>
              <a:t>Expanding English Learner (EL) </a:t>
            </a:r>
            <a:br>
              <a:rPr lang="en-US" sz="5300" dirty="0">
                <a:cs typeface="Calibri Light"/>
              </a:rPr>
            </a:br>
            <a:r>
              <a:rPr lang="en-US" sz="5300" dirty="0">
                <a:cs typeface="Calibri Light"/>
              </a:rPr>
              <a:t>Access to Specialized Programs</a:t>
            </a:r>
            <a:endParaRPr lang="en-US" dirty="0"/>
          </a:p>
        </p:txBody>
      </p:sp>
      <p:sp>
        <p:nvSpPr>
          <p:cNvPr id="3" name="Subtitle 2"/>
          <p:cNvSpPr>
            <a:spLocks noGrp="1"/>
          </p:cNvSpPr>
          <p:nvPr>
            <p:ph type="subTitle" idx="1"/>
          </p:nvPr>
        </p:nvSpPr>
        <p:spPr>
          <a:xfrm>
            <a:off x="914400" y="2981960"/>
            <a:ext cx="8419253" cy="898237"/>
          </a:xfrm>
        </p:spPr>
        <p:txBody>
          <a:bodyPr vert="horz" lIns="91440" tIns="45720" rIns="91440" bIns="45720" rtlCol="0" anchor="t">
            <a:normAutofit fontScale="62500" lnSpcReduction="20000"/>
          </a:bodyPr>
          <a:lstStyle/>
          <a:p>
            <a:r>
              <a:rPr lang="en-US" sz="4250">
                <a:solidFill>
                  <a:srgbClr val="97DAEA"/>
                </a:solidFill>
                <a:cs typeface="Calibri"/>
              </a:rPr>
              <a:t>Council of Great City Schools Fall Conference</a:t>
            </a:r>
          </a:p>
          <a:p>
            <a:r>
              <a:rPr lang="en-US" sz="4250">
                <a:solidFill>
                  <a:srgbClr val="97DAEA"/>
                </a:solidFill>
                <a:cs typeface="Calibri"/>
              </a:rPr>
              <a:t>October 2023</a:t>
            </a:r>
            <a:endParaRPr lang="en-US" sz="4250">
              <a:solidFill>
                <a:srgbClr val="97DAEA"/>
              </a:solidFill>
            </a:endParaRPr>
          </a:p>
          <a:p>
            <a:endParaRPr lang="en-US" sz="1100">
              <a:latin typeface="Arial"/>
              <a:cs typeface="Arial"/>
            </a:endParaRPr>
          </a:p>
        </p:txBody>
      </p:sp>
      <p:sp>
        <p:nvSpPr>
          <p:cNvPr id="5" name="TextBox 4">
            <a:extLst>
              <a:ext uri="{FF2B5EF4-FFF2-40B4-BE49-F238E27FC236}">
                <a16:creationId xmlns:a16="http://schemas.microsoft.com/office/drawing/2014/main" id="{21F9361F-6E19-61D5-7E2E-B5E8ADE88F42}"/>
              </a:ext>
            </a:extLst>
          </p:cNvPr>
          <p:cNvSpPr txBox="1"/>
          <p:nvPr/>
        </p:nvSpPr>
        <p:spPr>
          <a:xfrm>
            <a:off x="914400" y="4336931"/>
            <a:ext cx="7200900" cy="1877437"/>
          </a:xfrm>
          <a:prstGeom prst="rect">
            <a:avLst/>
          </a:prstGeom>
          <a:noFill/>
        </p:spPr>
        <p:txBody>
          <a:bodyPr wrap="square">
            <a:spAutoFit/>
          </a:bodyPr>
          <a:lstStyle/>
          <a:p>
            <a:r>
              <a:rPr lang="en-US" dirty="0">
                <a:solidFill>
                  <a:schemeClr val="accent6"/>
                </a:solidFill>
                <a:latin typeface="Helvetica"/>
                <a:cs typeface="Helvetica"/>
              </a:rPr>
              <a:t>Jaimie </a:t>
            </a:r>
            <a:r>
              <a:rPr lang="en-US" dirty="0" err="1">
                <a:solidFill>
                  <a:schemeClr val="accent6"/>
                </a:solidFill>
                <a:latin typeface="Helvetica"/>
                <a:cs typeface="Helvetica"/>
              </a:rPr>
              <a:t>Cogua</a:t>
            </a:r>
            <a:r>
              <a:rPr lang="en-US" dirty="0">
                <a:solidFill>
                  <a:schemeClr val="accent6"/>
                </a:solidFill>
                <a:latin typeface="Helvetica"/>
                <a:cs typeface="Helvetica"/>
              </a:rPr>
              <a:t>, Coordinator </a:t>
            </a:r>
          </a:p>
          <a:p>
            <a:r>
              <a:rPr lang="en-US" dirty="0">
                <a:solidFill>
                  <a:schemeClr val="accent6"/>
                </a:solidFill>
                <a:latin typeface="Helvetica"/>
                <a:cs typeface="Helvetica"/>
              </a:rPr>
              <a:t>English Learner, Dual Language, Refugee and Migrant Education</a:t>
            </a:r>
          </a:p>
          <a:p>
            <a:r>
              <a:rPr lang="en-US" dirty="0" err="1">
                <a:solidFill>
                  <a:schemeClr val="bg1"/>
                </a:solidFill>
                <a:latin typeface="Helvetica"/>
                <a:cs typeface="Helvetica"/>
              </a:rPr>
              <a:t>jaimie.cogua@ops.org</a:t>
            </a:r>
            <a:r>
              <a:rPr lang="en-US" dirty="0">
                <a:solidFill>
                  <a:schemeClr val="bg1"/>
                </a:solidFill>
                <a:latin typeface="Helvetica"/>
                <a:cs typeface="Helvetica"/>
              </a:rPr>
              <a:t> </a:t>
            </a:r>
            <a:endParaRPr lang="en-US" dirty="0">
              <a:solidFill>
                <a:schemeClr val="bg1"/>
              </a:solidFill>
            </a:endParaRPr>
          </a:p>
          <a:p>
            <a:endParaRPr lang="en-US" sz="800" dirty="0">
              <a:solidFill>
                <a:srgbClr val="97DAEA"/>
              </a:solidFill>
              <a:latin typeface="Arial"/>
              <a:cs typeface="Arial"/>
            </a:endParaRPr>
          </a:p>
          <a:p>
            <a:r>
              <a:rPr lang="en-US" dirty="0">
                <a:solidFill>
                  <a:schemeClr val="accent6"/>
                </a:solidFill>
                <a:latin typeface="Helvetica"/>
                <a:cs typeface="Arial"/>
              </a:rPr>
              <a:t>Beth Maloney, </a:t>
            </a:r>
            <a:r>
              <a:rPr lang="en-US" dirty="0" err="1">
                <a:solidFill>
                  <a:schemeClr val="accent6"/>
                </a:solidFill>
                <a:latin typeface="Helvetica"/>
                <a:cs typeface="Arial"/>
              </a:rPr>
              <a:t>Ed.D.,Teaching</a:t>
            </a:r>
            <a:r>
              <a:rPr lang="en-US" dirty="0">
                <a:solidFill>
                  <a:schemeClr val="accent6"/>
                </a:solidFill>
                <a:latin typeface="Helvetica"/>
                <a:cs typeface="Arial"/>
              </a:rPr>
              <a:t> and Learning Consultant</a:t>
            </a:r>
          </a:p>
          <a:p>
            <a:r>
              <a:rPr lang="en-US" dirty="0">
                <a:solidFill>
                  <a:schemeClr val="accent6"/>
                </a:solidFill>
                <a:latin typeface="Helvetica"/>
                <a:cs typeface="Arial"/>
              </a:rPr>
              <a:t>Advanced Academics and Gifted and Talented Education</a:t>
            </a:r>
          </a:p>
          <a:p>
            <a:r>
              <a:rPr lang="en-US" dirty="0" err="1">
                <a:solidFill>
                  <a:schemeClr val="bg1"/>
                </a:solidFill>
                <a:latin typeface="Helvetica"/>
                <a:cs typeface="Arial"/>
              </a:rPr>
              <a:t>elizabeth.maloney@ops.org</a:t>
            </a:r>
            <a:endParaRPr lang="en-US" dirty="0">
              <a:solidFill>
                <a:schemeClr val="bg1"/>
              </a:solidFill>
              <a:latin typeface="Helvetica"/>
              <a:cs typeface="Arial"/>
            </a:endParaRP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8B399-B3EF-7E53-335C-FA43E3FB7F72}"/>
              </a:ext>
            </a:extLst>
          </p:cNvPr>
          <p:cNvSpPr>
            <a:spLocks noGrp="1"/>
          </p:cNvSpPr>
          <p:nvPr>
            <p:ph type="title"/>
          </p:nvPr>
        </p:nvSpPr>
        <p:spPr/>
        <p:txBody>
          <a:bodyPr>
            <a:normAutofit/>
          </a:bodyPr>
          <a:lstStyle/>
          <a:p>
            <a:r>
              <a:rPr lang="en-US" sz="5300" dirty="0"/>
              <a:t>Key Implications</a:t>
            </a:r>
            <a:endParaRPr lang="en-US" dirty="0"/>
          </a:p>
        </p:txBody>
      </p:sp>
      <p:sp>
        <p:nvSpPr>
          <p:cNvPr id="3" name="Content Placeholder 2">
            <a:extLst>
              <a:ext uri="{FF2B5EF4-FFF2-40B4-BE49-F238E27FC236}">
                <a16:creationId xmlns:a16="http://schemas.microsoft.com/office/drawing/2014/main" id="{5B109FDF-A3EE-286D-E3F8-5B21AB952E5D}"/>
              </a:ext>
            </a:extLst>
          </p:cNvPr>
          <p:cNvSpPr>
            <a:spLocks noGrp="1"/>
          </p:cNvSpPr>
          <p:nvPr>
            <p:ph idx="1"/>
          </p:nvPr>
        </p:nvSpPr>
        <p:spPr>
          <a:xfrm>
            <a:off x="609600" y="1790009"/>
            <a:ext cx="11277600" cy="4404360"/>
          </a:xfrm>
        </p:spPr>
        <p:txBody>
          <a:bodyPr vert="horz" lIns="91440" tIns="45720" rIns="91440" bIns="45720" rtlCol="0" anchor="t">
            <a:normAutofit fontScale="92500"/>
          </a:bodyPr>
          <a:lstStyle/>
          <a:p>
            <a:pPr marL="456565" indent="-456565"/>
            <a:r>
              <a:rPr lang="en-US" sz="4250" dirty="0"/>
              <a:t>Local norms are better than national norms for parity and equity </a:t>
            </a:r>
          </a:p>
          <a:p>
            <a:pPr marL="456565" indent="-456565"/>
            <a:r>
              <a:rPr lang="en-US" sz="4250" dirty="0"/>
              <a:t>Teacher rating scales are most promising practice for equitable identification</a:t>
            </a:r>
          </a:p>
          <a:p>
            <a:pPr marL="456565" indent="-456565"/>
            <a:r>
              <a:rPr lang="en-US" sz="4250" dirty="0"/>
              <a:t>Inclusive practices are necessary</a:t>
            </a:r>
          </a:p>
          <a:p>
            <a:pPr marL="456565" indent="-456565"/>
            <a:r>
              <a:rPr lang="en-US" sz="4250" dirty="0"/>
              <a:t>Rate of learning as an indicator of giftedness </a:t>
            </a:r>
          </a:p>
        </p:txBody>
      </p:sp>
    </p:spTree>
    <p:extLst>
      <p:ext uri="{BB962C8B-B14F-4D97-AF65-F5344CB8AC3E}">
        <p14:creationId xmlns:p14="http://schemas.microsoft.com/office/powerpoint/2010/main" val="667046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409A22-96E8-9BCA-A22A-434DEF35B9A6}"/>
              </a:ext>
            </a:extLst>
          </p:cNvPr>
          <p:cNvSpPr>
            <a:spLocks noGrp="1"/>
          </p:cNvSpPr>
          <p:nvPr>
            <p:ph type="title"/>
          </p:nvPr>
        </p:nvSpPr>
        <p:spPr>
          <a:xfrm>
            <a:off x="609600" y="391509"/>
            <a:ext cx="10972800" cy="1143000"/>
          </a:xfrm>
        </p:spPr>
        <p:txBody>
          <a:bodyPr anchor="ctr">
            <a:normAutofit/>
          </a:bodyPr>
          <a:lstStyle/>
          <a:p>
            <a:r>
              <a:rPr lang="en-US" sz="5400"/>
              <a:t>Nebraska ELPA On-Track Report</a:t>
            </a:r>
          </a:p>
        </p:txBody>
      </p:sp>
      <p:sp>
        <p:nvSpPr>
          <p:cNvPr id="15" name="Slide Number Placeholder 3">
            <a:extLst>
              <a:ext uri="{FF2B5EF4-FFF2-40B4-BE49-F238E27FC236}">
                <a16:creationId xmlns:a16="http://schemas.microsoft.com/office/drawing/2014/main" id="{366A30DF-1A3A-0CF1-5FD6-0CA603710C0D}"/>
              </a:ext>
            </a:extLst>
          </p:cNvPr>
          <p:cNvSpPr>
            <a:spLocks noGrp="1"/>
          </p:cNvSpPr>
          <p:nvPr>
            <p:ph type="sldNum" sz="quarter" idx="12"/>
          </p:nvPr>
        </p:nvSpPr>
        <p:spPr>
          <a:xfrm>
            <a:off x="8737600" y="6356351"/>
            <a:ext cx="2844800" cy="365125"/>
          </a:xfrm>
        </p:spPr>
        <p:txBody>
          <a:bodyPr/>
          <a:lstStyle/>
          <a:p>
            <a:pPr>
              <a:spcAft>
                <a:spcPts val="600"/>
              </a:spcAft>
            </a:pPr>
            <a:fld id="{00279F35-2E75-4805-BD90-2FCE4EE37277}" type="slidenum">
              <a:rPr lang="en-US" smtClean="0"/>
              <a:pPr>
                <a:spcAft>
                  <a:spcPts val="600"/>
                </a:spcAft>
              </a:pPr>
              <a:t>11</a:t>
            </a:fld>
            <a:endParaRPr lang="en-US"/>
          </a:p>
        </p:txBody>
      </p:sp>
      <p:graphicFrame>
        <p:nvGraphicFramePr>
          <p:cNvPr id="4" name="Chart 3">
            <a:extLst>
              <a:ext uri="{FF2B5EF4-FFF2-40B4-BE49-F238E27FC236}">
                <a16:creationId xmlns:a16="http://schemas.microsoft.com/office/drawing/2014/main" id="{63C846AB-864A-5212-CC27-DC6352521729}"/>
              </a:ext>
            </a:extLst>
          </p:cNvPr>
          <p:cNvGraphicFramePr/>
          <p:nvPr>
            <p:extLst>
              <p:ext uri="{D42A27DB-BD31-4B8C-83A1-F6EECF244321}">
                <p14:modId xmlns:p14="http://schemas.microsoft.com/office/powerpoint/2010/main" val="1966522047"/>
              </p:ext>
            </p:extLst>
          </p:nvPr>
        </p:nvGraphicFramePr>
        <p:xfrm>
          <a:off x="2610595" y="1457500"/>
          <a:ext cx="6970810" cy="44043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340DE69-81AE-336D-BF4C-0DA8B20D4CFC}"/>
              </a:ext>
            </a:extLst>
          </p:cNvPr>
          <p:cNvSpPr txBox="1"/>
          <p:nvPr/>
        </p:nvSpPr>
        <p:spPr>
          <a:xfrm>
            <a:off x="3876695" y="4822468"/>
            <a:ext cx="515138" cy="360033"/>
          </a:xfrm>
          <a:prstGeom prst="rect">
            <a:avLst/>
          </a:prstGeom>
          <a:noFill/>
        </p:spPr>
        <p:txBody>
          <a:bodyPr wrap="square" rtlCol="0">
            <a:spAutoFit/>
          </a:bodyPr>
          <a:lstStyle/>
          <a:p>
            <a:pPr defTabSz="886968">
              <a:spcAft>
                <a:spcPts val="600"/>
              </a:spcAft>
              <a:defRPr/>
            </a:pPr>
            <a:r>
              <a:rPr lang="en-US" sz="1746" b="1" kern="1200">
                <a:solidFill>
                  <a:prstClr val="white"/>
                </a:solidFill>
                <a:latin typeface="Arial"/>
                <a:ea typeface="+mn-ea"/>
                <a:cs typeface="+mn-cs"/>
              </a:rPr>
              <a:t>11</a:t>
            </a: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2AC7B3A-1536-CA63-0EAB-C101BA891D9D}"/>
              </a:ext>
            </a:extLst>
          </p:cNvPr>
          <p:cNvSpPr txBox="1"/>
          <p:nvPr/>
        </p:nvSpPr>
        <p:spPr>
          <a:xfrm>
            <a:off x="5949978" y="4601554"/>
            <a:ext cx="515138" cy="360033"/>
          </a:xfrm>
          <a:prstGeom prst="rect">
            <a:avLst/>
          </a:prstGeom>
          <a:noFill/>
        </p:spPr>
        <p:txBody>
          <a:bodyPr wrap="square" rtlCol="0">
            <a:spAutoFit/>
          </a:bodyPr>
          <a:lstStyle/>
          <a:p>
            <a:pPr defTabSz="886968">
              <a:spcAft>
                <a:spcPts val="600"/>
              </a:spcAft>
              <a:defRPr/>
            </a:pPr>
            <a:r>
              <a:rPr lang="en-US" sz="1746" b="1" kern="1200">
                <a:solidFill>
                  <a:prstClr val="white"/>
                </a:solidFill>
                <a:latin typeface="Arial"/>
                <a:ea typeface="+mn-ea"/>
                <a:cs typeface="+mn-cs"/>
              </a:rPr>
              <a:t>92</a:t>
            </a: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AED3221C-2808-56B4-EC28-5D8B35F79A49}"/>
              </a:ext>
            </a:extLst>
          </p:cNvPr>
          <p:cNvSpPr txBox="1"/>
          <p:nvPr/>
        </p:nvSpPr>
        <p:spPr>
          <a:xfrm>
            <a:off x="8058608" y="2245462"/>
            <a:ext cx="789919" cy="360033"/>
          </a:xfrm>
          <a:prstGeom prst="rect">
            <a:avLst/>
          </a:prstGeom>
          <a:noFill/>
        </p:spPr>
        <p:txBody>
          <a:bodyPr wrap="square" rtlCol="0">
            <a:spAutoFit/>
          </a:bodyPr>
          <a:lstStyle/>
          <a:p>
            <a:pPr defTabSz="886968">
              <a:spcAft>
                <a:spcPts val="600"/>
              </a:spcAft>
              <a:defRPr/>
            </a:pPr>
            <a:r>
              <a:rPr lang="en-US" sz="1746" b="1" kern="1200">
                <a:solidFill>
                  <a:prstClr val="white"/>
                </a:solidFill>
                <a:latin typeface="Arial"/>
                <a:ea typeface="+mn-ea"/>
                <a:cs typeface="+mn-cs"/>
              </a:rPr>
              <a:t>862</a:t>
            </a: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9975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471A87E-ABD9-3A17-DD03-37B648A6559E}"/>
              </a:ext>
            </a:extLst>
          </p:cNvPr>
          <p:cNvGraphicFramePr>
            <a:graphicFrameLocks noGrp="1"/>
          </p:cNvGraphicFramePr>
          <p:nvPr>
            <p:ph idx="1"/>
            <p:extLst>
              <p:ext uri="{D42A27DB-BD31-4B8C-83A1-F6EECF244321}">
                <p14:modId xmlns:p14="http://schemas.microsoft.com/office/powerpoint/2010/main" val="3144774136"/>
              </p:ext>
            </p:extLst>
          </p:nvPr>
        </p:nvGraphicFramePr>
        <p:xfrm>
          <a:off x="228600" y="1280512"/>
          <a:ext cx="11723914" cy="54399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139D78C3-A3F6-DB5F-A710-6905A848597E}"/>
              </a:ext>
            </a:extLst>
          </p:cNvPr>
          <p:cNvSpPr>
            <a:spLocks noGrp="1"/>
          </p:cNvSpPr>
          <p:nvPr>
            <p:ph type="sldNum" sz="quarter" idx="12"/>
          </p:nvPr>
        </p:nvSpPr>
        <p:spPr/>
        <p:txBody>
          <a:bodyPr/>
          <a:lstStyle/>
          <a:p>
            <a:fld id="{00279F35-2E75-4805-BD90-2FCE4EE37277}" type="slidenum">
              <a:rPr lang="en-US" smtClean="0"/>
              <a:t>12</a:t>
            </a:fld>
            <a:endParaRPr lang="en-US"/>
          </a:p>
        </p:txBody>
      </p:sp>
      <p:sp>
        <p:nvSpPr>
          <p:cNvPr id="2" name="Title 1">
            <a:extLst>
              <a:ext uri="{FF2B5EF4-FFF2-40B4-BE49-F238E27FC236}">
                <a16:creationId xmlns:a16="http://schemas.microsoft.com/office/drawing/2014/main" id="{72A932DD-A73B-CA59-17A5-ECC80B551377}"/>
              </a:ext>
            </a:extLst>
          </p:cNvPr>
          <p:cNvSpPr>
            <a:spLocks noGrp="1"/>
          </p:cNvSpPr>
          <p:nvPr>
            <p:ph type="title"/>
          </p:nvPr>
        </p:nvSpPr>
        <p:spPr>
          <a:xfrm>
            <a:off x="609600" y="137512"/>
            <a:ext cx="10972800" cy="1143000"/>
          </a:xfrm>
        </p:spPr>
        <p:txBody>
          <a:bodyPr>
            <a:noAutofit/>
          </a:bodyPr>
          <a:lstStyle/>
          <a:p>
            <a:pPr algn="ctr"/>
            <a:r>
              <a:rPr lang="en-US" sz="3600" dirty="0"/>
              <a:t>ELs Grades 3-8 at time of 2023-24 Gifted and Talented Services Selection</a:t>
            </a:r>
          </a:p>
        </p:txBody>
      </p:sp>
      <p:sp>
        <p:nvSpPr>
          <p:cNvPr id="8" name="TextBox 7">
            <a:extLst>
              <a:ext uri="{FF2B5EF4-FFF2-40B4-BE49-F238E27FC236}">
                <a16:creationId xmlns:a16="http://schemas.microsoft.com/office/drawing/2014/main" id="{97DD696C-6AF3-ABB8-DE9B-9CDF056E4A0F}"/>
              </a:ext>
            </a:extLst>
          </p:cNvPr>
          <p:cNvSpPr txBox="1"/>
          <p:nvPr/>
        </p:nvSpPr>
        <p:spPr>
          <a:xfrm>
            <a:off x="1698172" y="1444219"/>
            <a:ext cx="1126671" cy="461665"/>
          </a:xfrm>
          <a:prstGeom prst="rect">
            <a:avLst/>
          </a:prstGeom>
          <a:noFill/>
        </p:spPr>
        <p:txBody>
          <a:bodyPr wrap="square" rtlCol="0">
            <a:spAutoFit/>
          </a:bodyPr>
          <a:lstStyle/>
          <a:p>
            <a:r>
              <a:rPr lang="en-US" sz="2400" b="1" dirty="0">
                <a:solidFill>
                  <a:schemeClr val="accent6"/>
                </a:solidFill>
              </a:rPr>
              <a:t>5,322</a:t>
            </a:r>
          </a:p>
        </p:txBody>
      </p:sp>
      <p:pic>
        <p:nvPicPr>
          <p:cNvPr id="9" name="Picture 8">
            <a:extLst>
              <a:ext uri="{FF2B5EF4-FFF2-40B4-BE49-F238E27FC236}">
                <a16:creationId xmlns:a16="http://schemas.microsoft.com/office/drawing/2014/main" id="{4227F177-5140-29A5-9EEA-58CE99327C2F}"/>
              </a:ext>
            </a:extLst>
          </p:cNvPr>
          <p:cNvPicPr>
            <a:picLocks noChangeAspect="1"/>
          </p:cNvPicPr>
          <p:nvPr/>
        </p:nvPicPr>
        <p:blipFill>
          <a:blip r:embed="rId4"/>
          <a:stretch>
            <a:fillRect/>
          </a:stretch>
        </p:blipFill>
        <p:spPr>
          <a:xfrm>
            <a:off x="9406617" y="1388256"/>
            <a:ext cx="2352673" cy="904019"/>
          </a:xfrm>
          <a:prstGeom prst="rect">
            <a:avLst/>
          </a:prstGeom>
        </p:spPr>
      </p:pic>
      <p:sp>
        <p:nvSpPr>
          <p:cNvPr id="10" name="8-Point Star 9">
            <a:extLst>
              <a:ext uri="{FF2B5EF4-FFF2-40B4-BE49-F238E27FC236}">
                <a16:creationId xmlns:a16="http://schemas.microsoft.com/office/drawing/2014/main" id="{CD48F699-B375-A386-F05D-477A7EC732C6}"/>
              </a:ext>
            </a:extLst>
          </p:cNvPr>
          <p:cNvSpPr/>
          <p:nvPr/>
        </p:nvSpPr>
        <p:spPr>
          <a:xfrm>
            <a:off x="2785382" y="1495109"/>
            <a:ext cx="1861458" cy="1721620"/>
          </a:xfrm>
          <a:prstGeom prst="star8">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24% of total population gr. 3-8</a:t>
            </a:r>
          </a:p>
        </p:txBody>
      </p:sp>
    </p:spTree>
    <p:extLst>
      <p:ext uri="{BB962C8B-B14F-4D97-AF65-F5344CB8AC3E}">
        <p14:creationId xmlns:p14="http://schemas.microsoft.com/office/powerpoint/2010/main" val="26947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6FE0B-7C1E-8530-0F72-B548F9ED451D}"/>
              </a:ext>
            </a:extLst>
          </p:cNvPr>
          <p:cNvSpPr>
            <a:spLocks noGrp="1"/>
          </p:cNvSpPr>
          <p:nvPr>
            <p:ph type="title"/>
          </p:nvPr>
        </p:nvSpPr>
        <p:spPr>
          <a:xfrm>
            <a:off x="609600" y="274639"/>
            <a:ext cx="10972800" cy="1143000"/>
          </a:xfrm>
        </p:spPr>
        <p:txBody>
          <a:bodyPr anchor="ctr">
            <a:normAutofit/>
          </a:bodyPr>
          <a:lstStyle/>
          <a:p>
            <a:r>
              <a:rPr lang="en-US" dirty="0"/>
              <a:t>Key Learnings</a:t>
            </a:r>
          </a:p>
        </p:txBody>
      </p:sp>
      <p:sp>
        <p:nvSpPr>
          <p:cNvPr id="3" name="Content Placeholder 2">
            <a:extLst>
              <a:ext uri="{FF2B5EF4-FFF2-40B4-BE49-F238E27FC236}">
                <a16:creationId xmlns:a16="http://schemas.microsoft.com/office/drawing/2014/main" id="{B5BB6209-9BFB-4BCE-AA62-77E5C5FE437A}"/>
              </a:ext>
            </a:extLst>
          </p:cNvPr>
          <p:cNvSpPr>
            <a:spLocks noGrp="1"/>
          </p:cNvSpPr>
          <p:nvPr>
            <p:ph sz="half" idx="1"/>
          </p:nvPr>
        </p:nvSpPr>
        <p:spPr>
          <a:xfrm>
            <a:off x="609600" y="1600201"/>
            <a:ext cx="5384800" cy="4525963"/>
          </a:xfrm>
        </p:spPr>
        <p:txBody>
          <a:bodyPr vert="horz" lIns="91440" tIns="45720" rIns="91440" bIns="45720" rtlCol="0">
            <a:normAutofit fontScale="92500" lnSpcReduction="20000"/>
          </a:bodyPr>
          <a:lstStyle/>
          <a:p>
            <a:pPr marL="456565" indent="-456565"/>
            <a:r>
              <a:rPr lang="en-US" sz="3800" b="1" dirty="0"/>
              <a:t>Collaboration</a:t>
            </a:r>
            <a:r>
              <a:rPr lang="en-US" sz="3800" dirty="0"/>
              <a:t> has accelerated systems improvement</a:t>
            </a:r>
          </a:p>
          <a:p>
            <a:pPr marL="456565" indent="-456565"/>
            <a:r>
              <a:rPr lang="en-US" sz="3800" b="1" dirty="0"/>
              <a:t>"Missingness" </a:t>
            </a:r>
            <a:r>
              <a:rPr lang="en-US" sz="3800" dirty="0"/>
              <a:t>must be explicitly addressed</a:t>
            </a:r>
          </a:p>
          <a:p>
            <a:pPr marL="456565" indent="-456565"/>
            <a:r>
              <a:rPr lang="en-US" b="1" dirty="0"/>
              <a:t>Create</a:t>
            </a:r>
            <a:r>
              <a:rPr lang="en-US" dirty="0"/>
              <a:t> efficient systems for data</a:t>
            </a:r>
          </a:p>
          <a:p>
            <a:pPr marL="456565" indent="-456565"/>
            <a:r>
              <a:rPr lang="en-US" b="1" dirty="0"/>
              <a:t>Systematize</a:t>
            </a:r>
            <a:r>
              <a:rPr lang="en-US" dirty="0"/>
              <a:t> professional learning</a:t>
            </a:r>
          </a:p>
          <a:p>
            <a:pPr marL="456565" indent="-456565"/>
            <a:endParaRPr lang="en-US" dirty="0"/>
          </a:p>
        </p:txBody>
      </p:sp>
      <p:pic>
        <p:nvPicPr>
          <p:cNvPr id="1026" name="Picture 2" descr="Iceberg And Clouds by - Wrapped Canvas Graphic Art">
            <a:extLst>
              <a:ext uri="{FF2B5EF4-FFF2-40B4-BE49-F238E27FC236}">
                <a16:creationId xmlns:a16="http://schemas.microsoft.com/office/drawing/2014/main" id="{C27380AD-9310-C072-5744-2C88A82C3EB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15949"/>
          <a:stretch/>
        </p:blipFill>
        <p:spPr bwMode="auto">
          <a:xfrm>
            <a:off x="6197600" y="1600201"/>
            <a:ext cx="5384800" cy="4525963"/>
          </a:xfrm>
          <a:prstGeom prst="rect">
            <a:avLst/>
          </a:prstGeom>
          <a:noFill/>
        </p:spPr>
      </p:pic>
      <p:sp>
        <p:nvSpPr>
          <p:cNvPr id="1031" name="Slide Number Placeholder 4">
            <a:extLst>
              <a:ext uri="{FF2B5EF4-FFF2-40B4-BE49-F238E27FC236}">
                <a16:creationId xmlns:a16="http://schemas.microsoft.com/office/drawing/2014/main" id="{CEBD7FB7-409A-037D-C941-3D80E1AAA05C}"/>
              </a:ext>
            </a:extLst>
          </p:cNvPr>
          <p:cNvSpPr>
            <a:spLocks noGrp="1"/>
          </p:cNvSpPr>
          <p:nvPr>
            <p:ph type="sldNum" sz="quarter" idx="12"/>
          </p:nvPr>
        </p:nvSpPr>
        <p:spPr>
          <a:xfrm>
            <a:off x="8737600" y="6356351"/>
            <a:ext cx="2844800" cy="365125"/>
          </a:xfrm>
        </p:spPr>
        <p:txBody>
          <a:bodyPr/>
          <a:lstStyle/>
          <a:p>
            <a:pPr>
              <a:spcAft>
                <a:spcPts val="600"/>
              </a:spcAft>
            </a:pPr>
            <a:fld id="{00279F35-2E75-4805-BD90-2FCE4EE37277}" type="slidenum">
              <a:rPr lang="en-US" smtClean="0"/>
              <a:pPr>
                <a:spcAft>
                  <a:spcPts val="600"/>
                </a:spcAft>
              </a:pPr>
              <a:t>13</a:t>
            </a:fld>
            <a:endParaRPr lang="en-US"/>
          </a:p>
        </p:txBody>
      </p:sp>
    </p:spTree>
    <p:extLst>
      <p:ext uri="{BB962C8B-B14F-4D97-AF65-F5344CB8AC3E}">
        <p14:creationId xmlns:p14="http://schemas.microsoft.com/office/powerpoint/2010/main" val="2885581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42186"/>
            <a:ext cx="10363200" cy="1470025"/>
          </a:xfrm>
        </p:spPr>
        <p:txBody>
          <a:bodyPr>
            <a:normAutofit/>
          </a:bodyPr>
          <a:lstStyle/>
          <a:p>
            <a:r>
              <a:rPr lang="en-US" sz="8800"/>
              <a:t>Thank </a:t>
            </a:r>
            <a:r>
              <a:rPr lang="en-US" sz="8800">
                <a:solidFill>
                  <a:schemeClr val="accent1"/>
                </a:solidFill>
              </a:rPr>
              <a:t>you.</a:t>
            </a:r>
          </a:p>
        </p:txBody>
      </p:sp>
      <p:sp>
        <p:nvSpPr>
          <p:cNvPr id="3" name="TextBox 2">
            <a:extLst>
              <a:ext uri="{FF2B5EF4-FFF2-40B4-BE49-F238E27FC236}">
                <a16:creationId xmlns:a16="http://schemas.microsoft.com/office/drawing/2014/main" id="{07367818-B2AD-5CC7-0277-38413D7C3602}"/>
              </a:ext>
            </a:extLst>
          </p:cNvPr>
          <p:cNvSpPr txBox="1"/>
          <p:nvPr/>
        </p:nvSpPr>
        <p:spPr>
          <a:xfrm>
            <a:off x="1016000" y="3930531"/>
            <a:ext cx="7200900" cy="1877437"/>
          </a:xfrm>
          <a:prstGeom prst="rect">
            <a:avLst/>
          </a:prstGeom>
          <a:noFill/>
        </p:spPr>
        <p:txBody>
          <a:bodyPr wrap="square">
            <a:spAutoFit/>
          </a:bodyPr>
          <a:lstStyle/>
          <a:p>
            <a:r>
              <a:rPr lang="en-US" b="1" dirty="0">
                <a:solidFill>
                  <a:schemeClr val="accent6"/>
                </a:solidFill>
                <a:latin typeface="Helvetica"/>
                <a:cs typeface="Helvetica"/>
              </a:rPr>
              <a:t>Jaimie </a:t>
            </a:r>
            <a:r>
              <a:rPr lang="en-US" b="1" dirty="0" err="1">
                <a:solidFill>
                  <a:schemeClr val="accent6"/>
                </a:solidFill>
                <a:latin typeface="Helvetica"/>
                <a:cs typeface="Helvetica"/>
              </a:rPr>
              <a:t>Cogua</a:t>
            </a:r>
            <a:r>
              <a:rPr lang="en-US" dirty="0">
                <a:solidFill>
                  <a:schemeClr val="accent6"/>
                </a:solidFill>
                <a:latin typeface="Helvetica"/>
                <a:cs typeface="Helvetica"/>
              </a:rPr>
              <a:t>, Coordinator </a:t>
            </a:r>
          </a:p>
          <a:p>
            <a:r>
              <a:rPr lang="en-US" dirty="0">
                <a:solidFill>
                  <a:schemeClr val="accent6"/>
                </a:solidFill>
                <a:latin typeface="Helvetica"/>
                <a:cs typeface="Helvetica"/>
              </a:rPr>
              <a:t>English Learner, Dual Language, Refugee and Migrant Education</a:t>
            </a:r>
          </a:p>
          <a:p>
            <a:r>
              <a:rPr lang="en-US" dirty="0" err="1">
                <a:solidFill>
                  <a:schemeClr val="bg1"/>
                </a:solidFill>
                <a:latin typeface="Helvetica"/>
                <a:cs typeface="Helvetica"/>
              </a:rPr>
              <a:t>jaimie.cogua@ops.org</a:t>
            </a:r>
            <a:r>
              <a:rPr lang="en-US" dirty="0">
                <a:solidFill>
                  <a:schemeClr val="bg1"/>
                </a:solidFill>
                <a:latin typeface="Helvetica"/>
                <a:cs typeface="Helvetica"/>
              </a:rPr>
              <a:t> </a:t>
            </a:r>
            <a:endParaRPr lang="en-US" dirty="0">
              <a:solidFill>
                <a:schemeClr val="bg1"/>
              </a:solidFill>
            </a:endParaRPr>
          </a:p>
          <a:p>
            <a:endParaRPr lang="en-US" sz="800" dirty="0">
              <a:solidFill>
                <a:srgbClr val="97DAEA"/>
              </a:solidFill>
              <a:latin typeface="Arial"/>
              <a:cs typeface="Arial"/>
            </a:endParaRPr>
          </a:p>
          <a:p>
            <a:r>
              <a:rPr lang="en-US" b="1" dirty="0">
                <a:solidFill>
                  <a:schemeClr val="accent6"/>
                </a:solidFill>
                <a:latin typeface="Helvetica"/>
                <a:cs typeface="Arial"/>
              </a:rPr>
              <a:t>Beth Maloney</a:t>
            </a:r>
            <a:r>
              <a:rPr lang="en-US" dirty="0">
                <a:solidFill>
                  <a:schemeClr val="accent6"/>
                </a:solidFill>
                <a:latin typeface="Helvetica"/>
                <a:cs typeface="Arial"/>
              </a:rPr>
              <a:t>, Ed.D., Teaching and Learning Consultant</a:t>
            </a:r>
          </a:p>
          <a:p>
            <a:r>
              <a:rPr lang="en-US" dirty="0">
                <a:solidFill>
                  <a:schemeClr val="accent6"/>
                </a:solidFill>
                <a:latin typeface="Helvetica"/>
                <a:cs typeface="Arial"/>
              </a:rPr>
              <a:t>Advanced Academics and Gifted and Talented Education</a:t>
            </a:r>
          </a:p>
          <a:p>
            <a:r>
              <a:rPr lang="en-US" dirty="0" err="1">
                <a:solidFill>
                  <a:schemeClr val="bg1"/>
                </a:solidFill>
                <a:latin typeface="Helvetica"/>
                <a:cs typeface="Arial"/>
              </a:rPr>
              <a:t>elizabeth.maloney@ops.org</a:t>
            </a:r>
            <a:endParaRPr lang="en-US" dirty="0">
              <a:solidFill>
                <a:schemeClr val="bg1"/>
              </a:solidFill>
              <a:latin typeface="Helvetica"/>
              <a:cs typeface="Arial"/>
            </a:endParaRPr>
          </a:p>
        </p:txBody>
      </p:sp>
    </p:spTree>
    <p:extLst>
      <p:ext uri="{BB962C8B-B14F-4D97-AF65-F5344CB8AC3E}">
        <p14:creationId xmlns:p14="http://schemas.microsoft.com/office/powerpoint/2010/main" val="330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902F-4DD6-BAE6-5EBA-09FFACF08C19}"/>
              </a:ext>
            </a:extLst>
          </p:cNvPr>
          <p:cNvSpPr>
            <a:spLocks noGrp="1"/>
          </p:cNvSpPr>
          <p:nvPr>
            <p:ph type="title"/>
          </p:nvPr>
        </p:nvSpPr>
        <p:spPr/>
        <p:txBody>
          <a:bodyPr/>
          <a:lstStyle/>
          <a:p>
            <a:r>
              <a:rPr lang="en-US"/>
              <a:t>Session Goals</a:t>
            </a:r>
          </a:p>
        </p:txBody>
      </p:sp>
      <p:sp>
        <p:nvSpPr>
          <p:cNvPr id="3" name="Content Placeholder 2">
            <a:extLst>
              <a:ext uri="{FF2B5EF4-FFF2-40B4-BE49-F238E27FC236}">
                <a16:creationId xmlns:a16="http://schemas.microsoft.com/office/drawing/2014/main" id="{27BA41C0-AD28-C4F5-05DF-E331301BDC29}"/>
              </a:ext>
            </a:extLst>
          </p:cNvPr>
          <p:cNvSpPr>
            <a:spLocks noGrp="1"/>
          </p:cNvSpPr>
          <p:nvPr>
            <p:ph idx="1"/>
          </p:nvPr>
        </p:nvSpPr>
        <p:spPr/>
        <p:txBody>
          <a:bodyPr vert="horz" lIns="91440" tIns="45720" rIns="91440" bIns="45720" rtlCol="0" anchor="t">
            <a:normAutofit/>
          </a:bodyPr>
          <a:lstStyle/>
          <a:p>
            <a:pPr marL="742950" indent="-742950">
              <a:buFont typeface="+mj-lt"/>
              <a:buAutoNum type="arabicPeriod"/>
            </a:pPr>
            <a:r>
              <a:rPr lang="en-US" sz="3700" dirty="0"/>
              <a:t>Share Omaha Public School's work to increase the number of ELs identified for gifted and talented education and participation in advanced academics.</a:t>
            </a:r>
            <a:endParaRPr lang="en-US"/>
          </a:p>
          <a:p>
            <a:pPr marL="742950" indent="-742950">
              <a:buFont typeface="+mj-lt"/>
              <a:buAutoNum type="arabicPeriod"/>
            </a:pPr>
            <a:r>
              <a:rPr lang="en-US" sz="3700" dirty="0"/>
              <a:t>Provide considerations for efficient systems and professional learning to achieve our goal of expanding EL access to specialized programs.</a:t>
            </a:r>
          </a:p>
        </p:txBody>
      </p:sp>
      <p:sp>
        <p:nvSpPr>
          <p:cNvPr id="4" name="Slide Number Placeholder 3">
            <a:extLst>
              <a:ext uri="{FF2B5EF4-FFF2-40B4-BE49-F238E27FC236}">
                <a16:creationId xmlns:a16="http://schemas.microsoft.com/office/drawing/2014/main" id="{77A99EAA-DC90-DFBB-5C2F-FD042EE25841}"/>
              </a:ext>
            </a:extLst>
          </p:cNvPr>
          <p:cNvSpPr>
            <a:spLocks noGrp="1"/>
          </p:cNvSpPr>
          <p:nvPr>
            <p:ph type="sldNum" sz="quarter" idx="12"/>
          </p:nvPr>
        </p:nvSpPr>
        <p:spPr/>
        <p:txBody>
          <a:bodyPr/>
          <a:lstStyle/>
          <a:p>
            <a:fld id="{00279F35-2E75-4805-BD90-2FCE4EE37277}" type="slidenum">
              <a:rPr lang="en-US" smtClean="0"/>
              <a:t>2</a:t>
            </a:fld>
            <a:endParaRPr lang="en-US"/>
          </a:p>
        </p:txBody>
      </p:sp>
    </p:spTree>
    <p:extLst>
      <p:ext uri="{BB962C8B-B14F-4D97-AF65-F5344CB8AC3E}">
        <p14:creationId xmlns:p14="http://schemas.microsoft.com/office/powerpoint/2010/main" val="52321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5842CE16-9D70-AC3A-5291-A8B9DC21C8FA}"/>
              </a:ext>
            </a:extLst>
          </p:cNvPr>
          <p:cNvCxnSpPr>
            <a:cxnSpLocks/>
          </p:cNvCxnSpPr>
          <p:nvPr/>
        </p:nvCxnSpPr>
        <p:spPr>
          <a:xfrm>
            <a:off x="5441083" y="4338493"/>
            <a:ext cx="3274292" cy="604982"/>
          </a:xfrm>
          <a:prstGeom prst="straightConnector1">
            <a:avLst/>
          </a:prstGeom>
        </p:spPr>
        <p:style>
          <a:lnRef idx="2">
            <a:schemeClr val="dk1"/>
          </a:lnRef>
          <a:fillRef idx="0">
            <a:schemeClr val="dk1"/>
          </a:fillRef>
          <a:effectRef idx="1">
            <a:schemeClr val="dk1"/>
          </a:effectRef>
          <a:fontRef idx="minor">
            <a:schemeClr val="tx1"/>
          </a:fontRef>
        </p:style>
      </p:cxnSp>
      <p:cxnSp>
        <p:nvCxnSpPr>
          <p:cNvPr id="4" name="Straight Arrow Connector 3">
            <a:extLst>
              <a:ext uri="{FF2B5EF4-FFF2-40B4-BE49-F238E27FC236}">
                <a16:creationId xmlns:a16="http://schemas.microsoft.com/office/drawing/2014/main" id="{7BF08B3F-B617-D6FA-F124-339AA2C0C5A4}"/>
              </a:ext>
            </a:extLst>
          </p:cNvPr>
          <p:cNvCxnSpPr>
            <a:cxnSpLocks/>
          </p:cNvCxnSpPr>
          <p:nvPr/>
        </p:nvCxnSpPr>
        <p:spPr>
          <a:xfrm flipV="1">
            <a:off x="5449981" y="1930122"/>
            <a:ext cx="3064286" cy="989283"/>
          </a:xfrm>
          <a:prstGeom prst="straightConnector1">
            <a:avLst/>
          </a:prstGeom>
        </p:spPr>
        <p:style>
          <a:lnRef idx="2">
            <a:schemeClr val="dk1"/>
          </a:lnRef>
          <a:fillRef idx="0">
            <a:schemeClr val="dk1"/>
          </a:fillRef>
          <a:effectRef idx="1">
            <a:schemeClr val="dk1"/>
          </a:effectRef>
          <a:fontRef idx="minor">
            <a:schemeClr val="tx1"/>
          </a:fontRef>
        </p:style>
      </p:cxnSp>
      <p:pic>
        <p:nvPicPr>
          <p:cNvPr id="1028" name="Picture 4" descr="Portrait of a Graduate / Portrait of a Graduate">
            <a:extLst>
              <a:ext uri="{FF2B5EF4-FFF2-40B4-BE49-F238E27FC236}">
                <a16:creationId xmlns:a16="http://schemas.microsoft.com/office/drawing/2014/main" id="{71470C25-CD53-1B3D-FD3F-DE7EF2380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378" y="1107634"/>
            <a:ext cx="4797940" cy="530104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7C7838FF-340B-BB41-73FA-8C0F7B5D0EED}"/>
              </a:ext>
            </a:extLst>
          </p:cNvPr>
          <p:cNvSpPr/>
          <p:nvPr/>
        </p:nvSpPr>
        <p:spPr>
          <a:xfrm>
            <a:off x="8472408" y="549019"/>
            <a:ext cx="2336019" cy="2268337"/>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a:solidFill>
                  <a:schemeClr val="bg1"/>
                </a:solidFill>
                <a:latin typeface="Arial"/>
                <a:cs typeface="Arial"/>
              </a:rPr>
              <a:t>English</a:t>
            </a:r>
            <a:r>
              <a:rPr lang="en-US">
                <a:solidFill>
                  <a:schemeClr val="tx1"/>
                </a:solidFill>
                <a:latin typeface="Arial"/>
                <a:cs typeface="Arial"/>
              </a:rPr>
              <a:t> </a:t>
            </a:r>
            <a:r>
              <a:rPr lang="en-US">
                <a:solidFill>
                  <a:schemeClr val="bg1"/>
                </a:solidFill>
                <a:latin typeface="Arial"/>
                <a:cs typeface="Arial"/>
              </a:rPr>
              <a:t>Learner, Dual Language, Refugee &amp; Migrant Education </a:t>
            </a:r>
            <a:endParaRPr lang="en-US">
              <a:solidFill>
                <a:schemeClr val="bg1"/>
              </a:solidFill>
              <a:cs typeface="Arial"/>
            </a:endParaRPr>
          </a:p>
          <a:p>
            <a:pPr algn="ctr"/>
            <a:r>
              <a:rPr lang="en-US">
                <a:solidFill>
                  <a:schemeClr val="tx1"/>
                </a:solidFill>
                <a:latin typeface="Arial"/>
                <a:cs typeface="Arial"/>
              </a:rPr>
              <a:t>Programs</a:t>
            </a:r>
            <a:endParaRPr lang="en-US">
              <a:solidFill>
                <a:schemeClr val="tx1"/>
              </a:solidFill>
              <a:cs typeface="Arial"/>
            </a:endParaRPr>
          </a:p>
        </p:txBody>
      </p:sp>
      <p:sp>
        <p:nvSpPr>
          <p:cNvPr id="11" name="Oval 10">
            <a:extLst>
              <a:ext uri="{FF2B5EF4-FFF2-40B4-BE49-F238E27FC236}">
                <a16:creationId xmlns:a16="http://schemas.microsoft.com/office/drawing/2014/main" id="{7CB200ED-A77F-D25E-AC14-1D1379F76CB5}"/>
              </a:ext>
            </a:extLst>
          </p:cNvPr>
          <p:cNvSpPr/>
          <p:nvPr/>
        </p:nvSpPr>
        <p:spPr>
          <a:xfrm>
            <a:off x="8472408" y="3939878"/>
            <a:ext cx="2332556" cy="2222156"/>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a:solidFill>
                  <a:schemeClr val="bg1"/>
                </a:solidFill>
                <a:latin typeface="Arial"/>
                <a:cs typeface="Arial"/>
              </a:rPr>
              <a:t>Gifted &amp; Talented Education and Advanced Academics </a:t>
            </a:r>
            <a:endParaRPr lang="en-US">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6A3DF69C-F1D8-04D3-BF96-E7C495813D8E}"/>
              </a:ext>
            </a:extLst>
          </p:cNvPr>
          <p:cNvSpPr>
            <a:spLocks noGrp="1"/>
          </p:cNvSpPr>
          <p:nvPr>
            <p:ph type="body" idx="1"/>
          </p:nvPr>
        </p:nvSpPr>
        <p:spPr>
          <a:xfrm>
            <a:off x="300580" y="197679"/>
            <a:ext cx="8171828" cy="788578"/>
          </a:xfrm>
        </p:spPr>
        <p:txBody>
          <a:bodyPr>
            <a:noAutofit/>
          </a:bodyPr>
          <a:lstStyle/>
          <a:p>
            <a:r>
              <a:rPr lang="en-US" sz="4000"/>
              <a:t>Omaha Public Schools Context</a:t>
            </a:r>
          </a:p>
        </p:txBody>
      </p:sp>
      <p:sp>
        <p:nvSpPr>
          <p:cNvPr id="8" name="Flowchart: Punched Tape 7">
            <a:extLst>
              <a:ext uri="{FF2B5EF4-FFF2-40B4-BE49-F238E27FC236}">
                <a16:creationId xmlns:a16="http://schemas.microsoft.com/office/drawing/2014/main" id="{F7AF80AB-212E-E9D6-E95D-A3ACB6A80CC4}"/>
              </a:ext>
            </a:extLst>
          </p:cNvPr>
          <p:cNvSpPr/>
          <p:nvPr/>
        </p:nvSpPr>
        <p:spPr>
          <a:xfrm>
            <a:off x="8514267" y="2514383"/>
            <a:ext cx="2322944" cy="1526262"/>
          </a:xfrm>
          <a:prstGeom prst="flowChartPunchedTap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solidFill>
                  <a:schemeClr val="tx1"/>
                </a:solidFill>
                <a:cs typeface="Arial"/>
              </a:rPr>
              <a:t>Expanding access for all students</a:t>
            </a:r>
            <a:endParaRPr lang="en-US">
              <a:solidFill>
                <a:schemeClr val="tx1"/>
              </a:solidFill>
            </a:endParaRPr>
          </a:p>
        </p:txBody>
      </p:sp>
    </p:spTree>
    <p:extLst>
      <p:ext uri="{BB962C8B-B14F-4D97-AF65-F5344CB8AC3E}">
        <p14:creationId xmlns:p14="http://schemas.microsoft.com/office/powerpoint/2010/main" val="246479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chart&#10;&#10;Description automatically generated">
            <a:extLst>
              <a:ext uri="{FF2B5EF4-FFF2-40B4-BE49-F238E27FC236}">
                <a16:creationId xmlns:a16="http://schemas.microsoft.com/office/drawing/2014/main" id="{2B81C8CA-2FCA-BF89-4604-CF3C0B01B20B}"/>
              </a:ext>
            </a:extLst>
          </p:cNvPr>
          <p:cNvPicPr>
            <a:picLocks noGrp="1" noChangeAspect="1"/>
          </p:cNvPicPr>
          <p:nvPr>
            <p:ph idx="1"/>
          </p:nvPr>
        </p:nvPicPr>
        <p:blipFill rotWithShape="1">
          <a:blip r:embed="rId3"/>
          <a:srcRect r="872" b="1"/>
          <a:stretch/>
        </p:blipFill>
        <p:spPr>
          <a:xfrm>
            <a:off x="0" y="1282"/>
            <a:ext cx="12238161" cy="6856718"/>
          </a:xfrm>
          <a:prstGeom prst="rect">
            <a:avLst/>
          </a:prstGeom>
        </p:spPr>
      </p:pic>
      <p:sp>
        <p:nvSpPr>
          <p:cNvPr id="2" name="16-Point Star 1">
            <a:extLst>
              <a:ext uri="{FF2B5EF4-FFF2-40B4-BE49-F238E27FC236}">
                <a16:creationId xmlns:a16="http://schemas.microsoft.com/office/drawing/2014/main" id="{59092580-6337-19F5-8CC8-5FC081A42460}"/>
              </a:ext>
            </a:extLst>
          </p:cNvPr>
          <p:cNvSpPr/>
          <p:nvPr/>
        </p:nvSpPr>
        <p:spPr>
          <a:xfrm>
            <a:off x="9955818" y="995864"/>
            <a:ext cx="2237367" cy="2186000"/>
          </a:xfrm>
          <a:prstGeom prst="star16">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2"/>
                </a:solidFill>
                <a:latin typeface="Arial"/>
                <a:cs typeface="Arial"/>
              </a:rPr>
              <a:t>Fall 2023</a:t>
            </a:r>
          </a:p>
          <a:p>
            <a:pPr algn="ctr"/>
            <a:r>
              <a:rPr lang="en-US" sz="2400" dirty="0">
                <a:latin typeface="Arial"/>
                <a:cs typeface="Arial"/>
              </a:rPr>
              <a:t>11,758</a:t>
            </a:r>
            <a:endParaRPr lang="en-US" sz="2400">
              <a:ea typeface="Calibri"/>
              <a:cs typeface="Calibri"/>
            </a:endParaRPr>
          </a:p>
          <a:p>
            <a:pPr algn="ctr"/>
            <a:r>
              <a:rPr lang="en-US" dirty="0">
                <a:solidFill>
                  <a:srgbClr val="97DAEA"/>
                </a:solidFill>
                <a:latin typeface="Arial"/>
                <a:cs typeface="Arial"/>
              </a:rPr>
              <a:t>23.63%</a:t>
            </a:r>
          </a:p>
        </p:txBody>
      </p:sp>
    </p:spTree>
    <p:extLst>
      <p:ext uri="{BB962C8B-B14F-4D97-AF65-F5344CB8AC3E}">
        <p14:creationId xmlns:p14="http://schemas.microsoft.com/office/powerpoint/2010/main" val="171669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141" y="5761"/>
            <a:ext cx="4952328" cy="3190895"/>
          </a:xfrm>
        </p:spPr>
        <p:txBody>
          <a:bodyPr>
            <a:noAutofit/>
          </a:bodyPr>
          <a:lstStyle/>
          <a:p>
            <a:r>
              <a:rPr lang="en-US" sz="4000" dirty="0"/>
              <a:t>K-12 </a:t>
            </a:r>
            <a:br>
              <a:rPr lang="en-US" sz="4000" dirty="0"/>
            </a:br>
            <a:r>
              <a:rPr lang="en-US" sz="4000" dirty="0"/>
              <a:t>Gifted and Talented Education (GATE) </a:t>
            </a:r>
            <a:br>
              <a:rPr lang="en-US" sz="4000" dirty="0"/>
            </a:br>
            <a:r>
              <a:rPr lang="en-US" sz="4000" dirty="0"/>
              <a:t>by EL Status</a:t>
            </a:r>
          </a:p>
        </p:txBody>
      </p:sp>
      <p:sp>
        <p:nvSpPr>
          <p:cNvPr id="5" name="Content Placeholder 4">
            <a:extLst>
              <a:ext uri="{FF2B5EF4-FFF2-40B4-BE49-F238E27FC236}">
                <a16:creationId xmlns:a16="http://schemas.microsoft.com/office/drawing/2014/main" id="{7E6E37C2-2F57-EA2F-08E9-965BA5CE74A6}"/>
              </a:ext>
            </a:extLst>
          </p:cNvPr>
          <p:cNvSpPr>
            <a:spLocks noGrp="1"/>
          </p:cNvSpPr>
          <p:nvPr>
            <p:ph idx="1"/>
          </p:nvPr>
        </p:nvSpPr>
        <p:spPr/>
        <p:txBody>
          <a:bodyPr vert="horz" lIns="91440" tIns="45720" rIns="91440" bIns="45720" rtlCol="0" anchor="t">
            <a:normAutofit/>
          </a:bodyPr>
          <a:lstStyle/>
          <a:p>
            <a:pPr marL="0" indent="0">
              <a:spcBef>
                <a:spcPts val="0"/>
              </a:spcBef>
              <a:buNone/>
            </a:pPr>
            <a:endParaRPr lang="en-US" sz="2800">
              <a:solidFill>
                <a:schemeClr val="tx1"/>
              </a:solidFill>
              <a:latin typeface="Arial"/>
              <a:cs typeface="Arial"/>
            </a:endParaRPr>
          </a:p>
          <a:p>
            <a:pPr marL="285750" indent="-285750">
              <a:spcBef>
                <a:spcPts val="0"/>
              </a:spcBef>
              <a:buFont typeface="Arial,Sans-Serif"/>
              <a:buChar char="•"/>
            </a:pPr>
            <a:endParaRPr lang="en-US" sz="2800">
              <a:solidFill>
                <a:schemeClr val="tx1"/>
              </a:solidFill>
              <a:latin typeface="Arial"/>
              <a:cs typeface="Arial"/>
            </a:endParaRPr>
          </a:p>
        </p:txBody>
      </p:sp>
      <p:sp>
        <p:nvSpPr>
          <p:cNvPr id="4" name="Text Placeholder 3">
            <a:extLst>
              <a:ext uri="{FF2B5EF4-FFF2-40B4-BE49-F238E27FC236}">
                <a16:creationId xmlns:a16="http://schemas.microsoft.com/office/drawing/2014/main" id="{B6BD3A74-E3BD-40EA-A83A-88EC7533F846}"/>
              </a:ext>
            </a:extLst>
          </p:cNvPr>
          <p:cNvSpPr>
            <a:spLocks noGrp="1"/>
          </p:cNvSpPr>
          <p:nvPr>
            <p:ph type="body" sz="half" idx="2"/>
          </p:nvPr>
        </p:nvSpPr>
        <p:spPr>
          <a:xfrm>
            <a:off x="609602" y="3962480"/>
            <a:ext cx="4437046" cy="2163685"/>
          </a:xfrm>
        </p:spPr>
        <p:txBody>
          <a:bodyPr vert="horz" lIns="91440" tIns="45720" rIns="91440" bIns="45720" rtlCol="0" anchor="t">
            <a:normAutofit/>
          </a:bodyPr>
          <a:lstStyle/>
          <a:p>
            <a:pPr>
              <a:spcBef>
                <a:spcPts val="0"/>
              </a:spcBef>
            </a:pPr>
            <a:r>
              <a:rPr lang="en-US" sz="2800">
                <a:solidFill>
                  <a:schemeClr val="tx1"/>
                </a:solidFill>
                <a:latin typeface="Arial"/>
                <a:cs typeface="Arial"/>
              </a:rPr>
              <a:t>Current ELs  </a:t>
            </a:r>
            <a:r>
              <a:rPr lang="en-US" sz="2800" b="1">
                <a:solidFill>
                  <a:schemeClr val="tx1"/>
                </a:solidFill>
                <a:latin typeface="Arial"/>
                <a:cs typeface="Arial"/>
              </a:rPr>
              <a:t>.3%</a:t>
            </a:r>
          </a:p>
          <a:p>
            <a:pPr>
              <a:spcBef>
                <a:spcPts val="0"/>
              </a:spcBef>
            </a:pPr>
            <a:r>
              <a:rPr lang="en-US" sz="2800">
                <a:latin typeface="Arial"/>
                <a:cs typeface="Arial"/>
              </a:rPr>
              <a:t>Exited ELs    </a:t>
            </a:r>
            <a:r>
              <a:rPr lang="en-US" sz="2800" b="1">
                <a:latin typeface="Arial"/>
                <a:cs typeface="Arial"/>
              </a:rPr>
              <a:t>13.8%</a:t>
            </a:r>
          </a:p>
          <a:p>
            <a:pPr>
              <a:spcBef>
                <a:spcPts val="0"/>
              </a:spcBef>
            </a:pPr>
            <a:r>
              <a:rPr lang="en-US" sz="2800">
                <a:solidFill>
                  <a:schemeClr val="tx1"/>
                </a:solidFill>
                <a:latin typeface="Arial"/>
                <a:cs typeface="Arial"/>
              </a:rPr>
              <a:t>Non-ELs       </a:t>
            </a:r>
            <a:r>
              <a:rPr lang="en-US" sz="2800" b="1">
                <a:solidFill>
                  <a:schemeClr val="tx1"/>
                </a:solidFill>
                <a:latin typeface="Arial"/>
                <a:cs typeface="Arial"/>
              </a:rPr>
              <a:t>10.6%</a:t>
            </a:r>
          </a:p>
          <a:p>
            <a:endParaRPr lang="en-US" sz="1850"/>
          </a:p>
        </p:txBody>
      </p:sp>
      <p:pic>
        <p:nvPicPr>
          <p:cNvPr id="8" name="Picture 7">
            <a:extLst>
              <a:ext uri="{FF2B5EF4-FFF2-40B4-BE49-F238E27FC236}">
                <a16:creationId xmlns:a16="http://schemas.microsoft.com/office/drawing/2014/main" id="{59C00AD2-5B26-7D3E-95C8-976A70C67E37}"/>
              </a:ext>
            </a:extLst>
          </p:cNvPr>
          <p:cNvPicPr>
            <a:picLocks noChangeAspect="1"/>
          </p:cNvPicPr>
          <p:nvPr/>
        </p:nvPicPr>
        <p:blipFill>
          <a:blip r:embed="rId3"/>
          <a:stretch>
            <a:fillRect/>
          </a:stretch>
        </p:blipFill>
        <p:spPr>
          <a:xfrm>
            <a:off x="6094328" y="213049"/>
            <a:ext cx="5492682" cy="6430513"/>
          </a:xfrm>
          <a:prstGeom prst="rect">
            <a:avLst/>
          </a:prstGeom>
          <a:effectLst>
            <a:outerShdw blurRad="292100" dist="139700" dir="2700000" algn="l" rotWithShape="0">
              <a:prstClr val="black">
                <a:alpha val="40000"/>
              </a:prstClr>
            </a:outerShdw>
          </a:effectLst>
        </p:spPr>
      </p:pic>
      <p:cxnSp>
        <p:nvCxnSpPr>
          <p:cNvPr id="3" name="Straight Connector 2">
            <a:extLst>
              <a:ext uri="{FF2B5EF4-FFF2-40B4-BE49-F238E27FC236}">
                <a16:creationId xmlns:a16="http://schemas.microsoft.com/office/drawing/2014/main" id="{A280F49F-EA06-A697-8FC1-C7D4A919B486}"/>
              </a:ext>
            </a:extLst>
          </p:cNvPr>
          <p:cNvCxnSpPr>
            <a:cxnSpLocks/>
          </p:cNvCxnSpPr>
          <p:nvPr/>
        </p:nvCxnSpPr>
        <p:spPr>
          <a:xfrm flipV="1">
            <a:off x="561324" y="3311060"/>
            <a:ext cx="4877747" cy="28397"/>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00F5020A-7AF2-3BF9-F3CD-121E3962CF71}"/>
              </a:ext>
            </a:extLst>
          </p:cNvPr>
          <p:cNvPicPr>
            <a:picLocks noChangeAspect="1"/>
          </p:cNvPicPr>
          <p:nvPr/>
        </p:nvPicPr>
        <p:blipFill>
          <a:blip r:embed="rId4"/>
          <a:stretch>
            <a:fillRect/>
          </a:stretch>
        </p:blipFill>
        <p:spPr>
          <a:xfrm>
            <a:off x="115748" y="6007493"/>
            <a:ext cx="1932972" cy="741695"/>
          </a:xfrm>
          <a:prstGeom prst="rect">
            <a:avLst/>
          </a:prstGeom>
        </p:spPr>
      </p:pic>
    </p:spTree>
    <p:extLst>
      <p:ext uri="{BB962C8B-B14F-4D97-AF65-F5344CB8AC3E}">
        <p14:creationId xmlns:p14="http://schemas.microsoft.com/office/powerpoint/2010/main" val="297177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EA64CFEC-09A2-41DD-9231-F283C98D5AD3}"/>
              </a:ext>
            </a:extLst>
          </p:cNvPr>
          <p:cNvGrpSpPr/>
          <p:nvPr/>
        </p:nvGrpSpPr>
        <p:grpSpPr>
          <a:xfrm>
            <a:off x="560691" y="1877640"/>
            <a:ext cx="11018518" cy="4004553"/>
            <a:chOff x="220746" y="1406525"/>
            <a:chExt cx="11681222" cy="4044950"/>
          </a:xfrm>
        </p:grpSpPr>
        <p:grpSp>
          <p:nvGrpSpPr>
            <p:cNvPr id="75" name="Group 74">
              <a:extLst>
                <a:ext uri="{FF2B5EF4-FFF2-40B4-BE49-F238E27FC236}">
                  <a16:creationId xmlns:a16="http://schemas.microsoft.com/office/drawing/2014/main" id="{41B8B75A-020E-4758-87FD-A0CD07790650}"/>
                </a:ext>
              </a:extLst>
            </p:cNvPr>
            <p:cNvGrpSpPr/>
            <p:nvPr/>
          </p:nvGrpSpPr>
          <p:grpSpPr>
            <a:xfrm>
              <a:off x="220746" y="1406525"/>
              <a:ext cx="11681222" cy="4044950"/>
              <a:chOff x="220746" y="1406525"/>
              <a:chExt cx="11681222" cy="4044950"/>
            </a:xfrm>
          </p:grpSpPr>
          <p:grpSp>
            <p:nvGrpSpPr>
              <p:cNvPr id="41" name="Group 40">
                <a:extLst>
                  <a:ext uri="{FF2B5EF4-FFF2-40B4-BE49-F238E27FC236}">
                    <a16:creationId xmlns:a16="http://schemas.microsoft.com/office/drawing/2014/main" id="{B8CF04A9-66B6-4292-B4FF-85A4C7EA91E8}"/>
                  </a:ext>
                </a:extLst>
              </p:cNvPr>
              <p:cNvGrpSpPr/>
              <p:nvPr/>
            </p:nvGrpSpPr>
            <p:grpSpPr>
              <a:xfrm>
                <a:off x="299358" y="1406525"/>
                <a:ext cx="11602610" cy="4044950"/>
                <a:chOff x="299358" y="1406525"/>
                <a:chExt cx="11602610" cy="4044950"/>
              </a:xfrm>
            </p:grpSpPr>
            <p:sp>
              <p:nvSpPr>
                <p:cNvPr id="8" name="Freeform: Shape 7">
                  <a:extLst>
                    <a:ext uri="{FF2B5EF4-FFF2-40B4-BE49-F238E27FC236}">
                      <a16:creationId xmlns:a16="http://schemas.microsoft.com/office/drawing/2014/main" id="{E02AD0E4-F829-4245-8D16-9E59613DD973}"/>
                    </a:ext>
                  </a:extLst>
                </p:cNvPr>
                <p:cNvSpPr/>
                <p:nvPr/>
              </p:nvSpPr>
              <p:spPr>
                <a:xfrm>
                  <a:off x="9279418" y="3032125"/>
                  <a:ext cx="2622550" cy="793750"/>
                </a:xfrm>
                <a:custGeom>
                  <a:avLst/>
                  <a:gdLst>
                    <a:gd name="connsiteX0" fmla="*/ 2082800 w 2622550"/>
                    <a:gd name="connsiteY0" fmla="*/ 0 h 793750"/>
                    <a:gd name="connsiteX1" fmla="*/ 2393950 w 2622550"/>
                    <a:gd name="connsiteY1" fmla="*/ 0 h 793750"/>
                    <a:gd name="connsiteX2" fmla="*/ 2622550 w 2622550"/>
                    <a:gd name="connsiteY2" fmla="*/ 254000 h 793750"/>
                    <a:gd name="connsiteX3" fmla="*/ 2171700 w 2622550"/>
                    <a:gd name="connsiteY3" fmla="*/ 793750 h 793750"/>
                    <a:gd name="connsiteX4" fmla="*/ 165100 w 2622550"/>
                    <a:gd name="connsiteY4" fmla="*/ 793750 h 793750"/>
                    <a:gd name="connsiteX5" fmla="*/ 0 w 2622550"/>
                    <a:gd name="connsiteY5" fmla="*/ 527050 h 793750"/>
                    <a:gd name="connsiteX6" fmla="*/ 2089150 w 2622550"/>
                    <a:gd name="connsiteY6" fmla="*/ 527050 h 793750"/>
                    <a:gd name="connsiteX7" fmla="*/ 2260600 w 2622550"/>
                    <a:gd name="connsiteY7" fmla="*/ 266700 h 793750"/>
                    <a:gd name="connsiteX8" fmla="*/ 2082800 w 2622550"/>
                    <a:gd name="connsiteY8" fmla="*/ 0 h 793750"/>
                    <a:gd name="connsiteX0" fmla="*/ 2082800 w 2622550"/>
                    <a:gd name="connsiteY0" fmla="*/ 0 h 793750"/>
                    <a:gd name="connsiteX1" fmla="*/ 2393950 w 2622550"/>
                    <a:gd name="connsiteY1" fmla="*/ 0 h 793750"/>
                    <a:gd name="connsiteX2" fmla="*/ 2622550 w 2622550"/>
                    <a:gd name="connsiteY2" fmla="*/ 254000 h 793750"/>
                    <a:gd name="connsiteX3" fmla="*/ 2171700 w 2622550"/>
                    <a:gd name="connsiteY3" fmla="*/ 793750 h 793750"/>
                    <a:gd name="connsiteX4" fmla="*/ 165100 w 2622550"/>
                    <a:gd name="connsiteY4" fmla="*/ 793750 h 793750"/>
                    <a:gd name="connsiteX5" fmla="*/ 0 w 2622550"/>
                    <a:gd name="connsiteY5" fmla="*/ 527050 h 793750"/>
                    <a:gd name="connsiteX6" fmla="*/ 2063750 w 2622550"/>
                    <a:gd name="connsiteY6" fmla="*/ 520700 h 793750"/>
                    <a:gd name="connsiteX7" fmla="*/ 2260600 w 2622550"/>
                    <a:gd name="connsiteY7" fmla="*/ 266700 h 793750"/>
                    <a:gd name="connsiteX8" fmla="*/ 2082800 w 2622550"/>
                    <a:gd name="connsiteY8" fmla="*/ 0 h 793750"/>
                    <a:gd name="connsiteX0" fmla="*/ 2082800 w 2622550"/>
                    <a:gd name="connsiteY0" fmla="*/ 0 h 793750"/>
                    <a:gd name="connsiteX1" fmla="*/ 2393950 w 2622550"/>
                    <a:gd name="connsiteY1" fmla="*/ 0 h 793750"/>
                    <a:gd name="connsiteX2" fmla="*/ 2622550 w 2622550"/>
                    <a:gd name="connsiteY2" fmla="*/ 254000 h 793750"/>
                    <a:gd name="connsiteX3" fmla="*/ 2203450 w 2622550"/>
                    <a:gd name="connsiteY3" fmla="*/ 781050 h 793750"/>
                    <a:gd name="connsiteX4" fmla="*/ 165100 w 2622550"/>
                    <a:gd name="connsiteY4" fmla="*/ 793750 h 793750"/>
                    <a:gd name="connsiteX5" fmla="*/ 0 w 2622550"/>
                    <a:gd name="connsiteY5" fmla="*/ 527050 h 793750"/>
                    <a:gd name="connsiteX6" fmla="*/ 2063750 w 2622550"/>
                    <a:gd name="connsiteY6" fmla="*/ 520700 h 793750"/>
                    <a:gd name="connsiteX7" fmla="*/ 2260600 w 2622550"/>
                    <a:gd name="connsiteY7" fmla="*/ 266700 h 793750"/>
                    <a:gd name="connsiteX8" fmla="*/ 2082800 w 2622550"/>
                    <a:gd name="connsiteY8"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550" h="793750">
                      <a:moveTo>
                        <a:pt x="2082800" y="0"/>
                      </a:moveTo>
                      <a:lnTo>
                        <a:pt x="2393950" y="0"/>
                      </a:lnTo>
                      <a:lnTo>
                        <a:pt x="2622550" y="254000"/>
                      </a:lnTo>
                      <a:lnTo>
                        <a:pt x="2203450" y="781050"/>
                      </a:lnTo>
                      <a:lnTo>
                        <a:pt x="165100" y="793750"/>
                      </a:lnTo>
                      <a:lnTo>
                        <a:pt x="0" y="527050"/>
                      </a:lnTo>
                      <a:lnTo>
                        <a:pt x="2063750" y="520700"/>
                      </a:lnTo>
                      <a:lnTo>
                        <a:pt x="2260600" y="266700"/>
                      </a:lnTo>
                      <a:lnTo>
                        <a:pt x="2082800" y="0"/>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Freeform: Shape 5">
                  <a:extLst>
                    <a:ext uri="{FF2B5EF4-FFF2-40B4-BE49-F238E27FC236}">
                      <a16:creationId xmlns:a16="http://schemas.microsoft.com/office/drawing/2014/main" id="{08285DF0-E18A-48A3-985B-A45AB626BC85}"/>
                    </a:ext>
                  </a:extLst>
                </p:cNvPr>
                <p:cNvSpPr/>
                <p:nvPr/>
              </p:nvSpPr>
              <p:spPr>
                <a:xfrm flipV="1">
                  <a:off x="7030775" y="3032125"/>
                  <a:ext cx="2622550" cy="793750"/>
                </a:xfrm>
                <a:custGeom>
                  <a:avLst/>
                  <a:gdLst>
                    <a:gd name="connsiteX0" fmla="*/ 2082800 w 2622550"/>
                    <a:gd name="connsiteY0" fmla="*/ 0 h 793750"/>
                    <a:gd name="connsiteX1" fmla="*/ 2393950 w 2622550"/>
                    <a:gd name="connsiteY1" fmla="*/ 0 h 793750"/>
                    <a:gd name="connsiteX2" fmla="*/ 2622550 w 2622550"/>
                    <a:gd name="connsiteY2" fmla="*/ 254000 h 793750"/>
                    <a:gd name="connsiteX3" fmla="*/ 2171700 w 2622550"/>
                    <a:gd name="connsiteY3" fmla="*/ 793750 h 793750"/>
                    <a:gd name="connsiteX4" fmla="*/ 165100 w 2622550"/>
                    <a:gd name="connsiteY4" fmla="*/ 793750 h 793750"/>
                    <a:gd name="connsiteX5" fmla="*/ 0 w 2622550"/>
                    <a:gd name="connsiteY5" fmla="*/ 527050 h 793750"/>
                    <a:gd name="connsiteX6" fmla="*/ 2089150 w 2622550"/>
                    <a:gd name="connsiteY6" fmla="*/ 527050 h 793750"/>
                    <a:gd name="connsiteX7" fmla="*/ 2260600 w 2622550"/>
                    <a:gd name="connsiteY7" fmla="*/ 266700 h 793750"/>
                    <a:gd name="connsiteX8" fmla="*/ 2082800 w 2622550"/>
                    <a:gd name="connsiteY8" fmla="*/ 0 h 793750"/>
                    <a:gd name="connsiteX0" fmla="*/ 2082800 w 2622550"/>
                    <a:gd name="connsiteY0" fmla="*/ 0 h 793750"/>
                    <a:gd name="connsiteX1" fmla="*/ 2393950 w 2622550"/>
                    <a:gd name="connsiteY1" fmla="*/ 0 h 793750"/>
                    <a:gd name="connsiteX2" fmla="*/ 2622550 w 2622550"/>
                    <a:gd name="connsiteY2" fmla="*/ 254000 h 793750"/>
                    <a:gd name="connsiteX3" fmla="*/ 2171700 w 2622550"/>
                    <a:gd name="connsiteY3" fmla="*/ 793750 h 793750"/>
                    <a:gd name="connsiteX4" fmla="*/ 165100 w 2622550"/>
                    <a:gd name="connsiteY4" fmla="*/ 793750 h 793750"/>
                    <a:gd name="connsiteX5" fmla="*/ 0 w 2622550"/>
                    <a:gd name="connsiteY5" fmla="*/ 527050 h 793750"/>
                    <a:gd name="connsiteX6" fmla="*/ 2063750 w 2622550"/>
                    <a:gd name="connsiteY6" fmla="*/ 520700 h 793750"/>
                    <a:gd name="connsiteX7" fmla="*/ 2260600 w 2622550"/>
                    <a:gd name="connsiteY7" fmla="*/ 266700 h 793750"/>
                    <a:gd name="connsiteX8" fmla="*/ 2082800 w 2622550"/>
                    <a:gd name="connsiteY8" fmla="*/ 0 h 793750"/>
                    <a:gd name="connsiteX0" fmla="*/ 2082800 w 2622550"/>
                    <a:gd name="connsiteY0" fmla="*/ 0 h 793750"/>
                    <a:gd name="connsiteX1" fmla="*/ 2393950 w 2622550"/>
                    <a:gd name="connsiteY1" fmla="*/ 0 h 793750"/>
                    <a:gd name="connsiteX2" fmla="*/ 2622550 w 2622550"/>
                    <a:gd name="connsiteY2" fmla="*/ 254000 h 793750"/>
                    <a:gd name="connsiteX3" fmla="*/ 2203450 w 2622550"/>
                    <a:gd name="connsiteY3" fmla="*/ 781050 h 793750"/>
                    <a:gd name="connsiteX4" fmla="*/ 165100 w 2622550"/>
                    <a:gd name="connsiteY4" fmla="*/ 793750 h 793750"/>
                    <a:gd name="connsiteX5" fmla="*/ 0 w 2622550"/>
                    <a:gd name="connsiteY5" fmla="*/ 527050 h 793750"/>
                    <a:gd name="connsiteX6" fmla="*/ 2063750 w 2622550"/>
                    <a:gd name="connsiteY6" fmla="*/ 520700 h 793750"/>
                    <a:gd name="connsiteX7" fmla="*/ 2260600 w 2622550"/>
                    <a:gd name="connsiteY7" fmla="*/ 266700 h 793750"/>
                    <a:gd name="connsiteX8" fmla="*/ 2082800 w 2622550"/>
                    <a:gd name="connsiteY8"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550" h="793750">
                      <a:moveTo>
                        <a:pt x="2082800" y="0"/>
                      </a:moveTo>
                      <a:lnTo>
                        <a:pt x="2393950" y="0"/>
                      </a:lnTo>
                      <a:lnTo>
                        <a:pt x="2622550" y="254000"/>
                      </a:lnTo>
                      <a:lnTo>
                        <a:pt x="2203450" y="781050"/>
                      </a:lnTo>
                      <a:lnTo>
                        <a:pt x="165100" y="793750"/>
                      </a:lnTo>
                      <a:lnTo>
                        <a:pt x="0" y="527050"/>
                      </a:lnTo>
                      <a:lnTo>
                        <a:pt x="2063750" y="520700"/>
                      </a:lnTo>
                      <a:lnTo>
                        <a:pt x="2260600" y="266700"/>
                      </a:lnTo>
                      <a:lnTo>
                        <a:pt x="2082800"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Freeform: Shape 6">
                  <a:extLst>
                    <a:ext uri="{FF2B5EF4-FFF2-40B4-BE49-F238E27FC236}">
                      <a16:creationId xmlns:a16="http://schemas.microsoft.com/office/drawing/2014/main" id="{8EEFE3F2-8E26-404A-ADF5-824D87980BBC}"/>
                    </a:ext>
                  </a:extLst>
                </p:cNvPr>
                <p:cNvSpPr/>
                <p:nvPr/>
              </p:nvSpPr>
              <p:spPr>
                <a:xfrm>
                  <a:off x="4782131" y="3032125"/>
                  <a:ext cx="2622550" cy="793750"/>
                </a:xfrm>
                <a:custGeom>
                  <a:avLst/>
                  <a:gdLst>
                    <a:gd name="connsiteX0" fmla="*/ 2082800 w 2622550"/>
                    <a:gd name="connsiteY0" fmla="*/ 0 h 793750"/>
                    <a:gd name="connsiteX1" fmla="*/ 2393950 w 2622550"/>
                    <a:gd name="connsiteY1" fmla="*/ 0 h 793750"/>
                    <a:gd name="connsiteX2" fmla="*/ 2622550 w 2622550"/>
                    <a:gd name="connsiteY2" fmla="*/ 254000 h 793750"/>
                    <a:gd name="connsiteX3" fmla="*/ 2171700 w 2622550"/>
                    <a:gd name="connsiteY3" fmla="*/ 793750 h 793750"/>
                    <a:gd name="connsiteX4" fmla="*/ 165100 w 2622550"/>
                    <a:gd name="connsiteY4" fmla="*/ 793750 h 793750"/>
                    <a:gd name="connsiteX5" fmla="*/ 0 w 2622550"/>
                    <a:gd name="connsiteY5" fmla="*/ 527050 h 793750"/>
                    <a:gd name="connsiteX6" fmla="*/ 2089150 w 2622550"/>
                    <a:gd name="connsiteY6" fmla="*/ 527050 h 793750"/>
                    <a:gd name="connsiteX7" fmla="*/ 2260600 w 2622550"/>
                    <a:gd name="connsiteY7" fmla="*/ 266700 h 793750"/>
                    <a:gd name="connsiteX8" fmla="*/ 2082800 w 2622550"/>
                    <a:gd name="connsiteY8" fmla="*/ 0 h 793750"/>
                    <a:gd name="connsiteX0" fmla="*/ 2082800 w 2622550"/>
                    <a:gd name="connsiteY0" fmla="*/ 0 h 793750"/>
                    <a:gd name="connsiteX1" fmla="*/ 2393950 w 2622550"/>
                    <a:gd name="connsiteY1" fmla="*/ 0 h 793750"/>
                    <a:gd name="connsiteX2" fmla="*/ 2622550 w 2622550"/>
                    <a:gd name="connsiteY2" fmla="*/ 254000 h 793750"/>
                    <a:gd name="connsiteX3" fmla="*/ 2171700 w 2622550"/>
                    <a:gd name="connsiteY3" fmla="*/ 793750 h 793750"/>
                    <a:gd name="connsiteX4" fmla="*/ 165100 w 2622550"/>
                    <a:gd name="connsiteY4" fmla="*/ 793750 h 793750"/>
                    <a:gd name="connsiteX5" fmla="*/ 0 w 2622550"/>
                    <a:gd name="connsiteY5" fmla="*/ 527050 h 793750"/>
                    <a:gd name="connsiteX6" fmla="*/ 2063750 w 2622550"/>
                    <a:gd name="connsiteY6" fmla="*/ 520700 h 793750"/>
                    <a:gd name="connsiteX7" fmla="*/ 2260600 w 2622550"/>
                    <a:gd name="connsiteY7" fmla="*/ 266700 h 793750"/>
                    <a:gd name="connsiteX8" fmla="*/ 2082800 w 2622550"/>
                    <a:gd name="connsiteY8" fmla="*/ 0 h 793750"/>
                    <a:gd name="connsiteX0" fmla="*/ 2082800 w 2622550"/>
                    <a:gd name="connsiteY0" fmla="*/ 0 h 793750"/>
                    <a:gd name="connsiteX1" fmla="*/ 2393950 w 2622550"/>
                    <a:gd name="connsiteY1" fmla="*/ 0 h 793750"/>
                    <a:gd name="connsiteX2" fmla="*/ 2622550 w 2622550"/>
                    <a:gd name="connsiteY2" fmla="*/ 254000 h 793750"/>
                    <a:gd name="connsiteX3" fmla="*/ 2203450 w 2622550"/>
                    <a:gd name="connsiteY3" fmla="*/ 781050 h 793750"/>
                    <a:gd name="connsiteX4" fmla="*/ 165100 w 2622550"/>
                    <a:gd name="connsiteY4" fmla="*/ 793750 h 793750"/>
                    <a:gd name="connsiteX5" fmla="*/ 0 w 2622550"/>
                    <a:gd name="connsiteY5" fmla="*/ 527050 h 793750"/>
                    <a:gd name="connsiteX6" fmla="*/ 2063750 w 2622550"/>
                    <a:gd name="connsiteY6" fmla="*/ 520700 h 793750"/>
                    <a:gd name="connsiteX7" fmla="*/ 2260600 w 2622550"/>
                    <a:gd name="connsiteY7" fmla="*/ 266700 h 793750"/>
                    <a:gd name="connsiteX8" fmla="*/ 2082800 w 2622550"/>
                    <a:gd name="connsiteY8"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550" h="793750">
                      <a:moveTo>
                        <a:pt x="2082800" y="0"/>
                      </a:moveTo>
                      <a:lnTo>
                        <a:pt x="2393950" y="0"/>
                      </a:lnTo>
                      <a:lnTo>
                        <a:pt x="2622550" y="254000"/>
                      </a:lnTo>
                      <a:lnTo>
                        <a:pt x="2203450" y="781050"/>
                      </a:lnTo>
                      <a:lnTo>
                        <a:pt x="165100" y="793750"/>
                      </a:lnTo>
                      <a:lnTo>
                        <a:pt x="0" y="527050"/>
                      </a:lnTo>
                      <a:lnTo>
                        <a:pt x="2063750" y="520700"/>
                      </a:lnTo>
                      <a:lnTo>
                        <a:pt x="2260600" y="266700"/>
                      </a:lnTo>
                      <a:lnTo>
                        <a:pt x="2082800" y="0"/>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 name="Freeform: Shape 3">
                  <a:extLst>
                    <a:ext uri="{FF2B5EF4-FFF2-40B4-BE49-F238E27FC236}">
                      <a16:creationId xmlns:a16="http://schemas.microsoft.com/office/drawing/2014/main" id="{844524ED-B131-42FE-B712-A8BE0120D931}"/>
                    </a:ext>
                  </a:extLst>
                </p:cNvPr>
                <p:cNvSpPr/>
                <p:nvPr/>
              </p:nvSpPr>
              <p:spPr>
                <a:xfrm flipV="1">
                  <a:off x="2533488" y="3032125"/>
                  <a:ext cx="2622550" cy="793750"/>
                </a:xfrm>
                <a:custGeom>
                  <a:avLst/>
                  <a:gdLst>
                    <a:gd name="connsiteX0" fmla="*/ 2082800 w 2622550"/>
                    <a:gd name="connsiteY0" fmla="*/ 0 h 793750"/>
                    <a:gd name="connsiteX1" fmla="*/ 2393950 w 2622550"/>
                    <a:gd name="connsiteY1" fmla="*/ 0 h 793750"/>
                    <a:gd name="connsiteX2" fmla="*/ 2622550 w 2622550"/>
                    <a:gd name="connsiteY2" fmla="*/ 254000 h 793750"/>
                    <a:gd name="connsiteX3" fmla="*/ 2171700 w 2622550"/>
                    <a:gd name="connsiteY3" fmla="*/ 793750 h 793750"/>
                    <a:gd name="connsiteX4" fmla="*/ 165100 w 2622550"/>
                    <a:gd name="connsiteY4" fmla="*/ 793750 h 793750"/>
                    <a:gd name="connsiteX5" fmla="*/ 0 w 2622550"/>
                    <a:gd name="connsiteY5" fmla="*/ 527050 h 793750"/>
                    <a:gd name="connsiteX6" fmla="*/ 2089150 w 2622550"/>
                    <a:gd name="connsiteY6" fmla="*/ 527050 h 793750"/>
                    <a:gd name="connsiteX7" fmla="*/ 2260600 w 2622550"/>
                    <a:gd name="connsiteY7" fmla="*/ 266700 h 793750"/>
                    <a:gd name="connsiteX8" fmla="*/ 2082800 w 2622550"/>
                    <a:gd name="connsiteY8" fmla="*/ 0 h 793750"/>
                    <a:gd name="connsiteX0" fmla="*/ 2082800 w 2622550"/>
                    <a:gd name="connsiteY0" fmla="*/ 0 h 793750"/>
                    <a:gd name="connsiteX1" fmla="*/ 2393950 w 2622550"/>
                    <a:gd name="connsiteY1" fmla="*/ 0 h 793750"/>
                    <a:gd name="connsiteX2" fmla="*/ 2622550 w 2622550"/>
                    <a:gd name="connsiteY2" fmla="*/ 254000 h 793750"/>
                    <a:gd name="connsiteX3" fmla="*/ 2171700 w 2622550"/>
                    <a:gd name="connsiteY3" fmla="*/ 793750 h 793750"/>
                    <a:gd name="connsiteX4" fmla="*/ 165100 w 2622550"/>
                    <a:gd name="connsiteY4" fmla="*/ 793750 h 793750"/>
                    <a:gd name="connsiteX5" fmla="*/ 0 w 2622550"/>
                    <a:gd name="connsiteY5" fmla="*/ 527050 h 793750"/>
                    <a:gd name="connsiteX6" fmla="*/ 2063750 w 2622550"/>
                    <a:gd name="connsiteY6" fmla="*/ 520700 h 793750"/>
                    <a:gd name="connsiteX7" fmla="*/ 2260600 w 2622550"/>
                    <a:gd name="connsiteY7" fmla="*/ 266700 h 793750"/>
                    <a:gd name="connsiteX8" fmla="*/ 2082800 w 2622550"/>
                    <a:gd name="connsiteY8" fmla="*/ 0 h 793750"/>
                    <a:gd name="connsiteX0" fmla="*/ 2082800 w 2622550"/>
                    <a:gd name="connsiteY0" fmla="*/ 0 h 793750"/>
                    <a:gd name="connsiteX1" fmla="*/ 2393950 w 2622550"/>
                    <a:gd name="connsiteY1" fmla="*/ 0 h 793750"/>
                    <a:gd name="connsiteX2" fmla="*/ 2622550 w 2622550"/>
                    <a:gd name="connsiteY2" fmla="*/ 254000 h 793750"/>
                    <a:gd name="connsiteX3" fmla="*/ 2203450 w 2622550"/>
                    <a:gd name="connsiteY3" fmla="*/ 781050 h 793750"/>
                    <a:gd name="connsiteX4" fmla="*/ 165100 w 2622550"/>
                    <a:gd name="connsiteY4" fmla="*/ 793750 h 793750"/>
                    <a:gd name="connsiteX5" fmla="*/ 0 w 2622550"/>
                    <a:gd name="connsiteY5" fmla="*/ 527050 h 793750"/>
                    <a:gd name="connsiteX6" fmla="*/ 2063750 w 2622550"/>
                    <a:gd name="connsiteY6" fmla="*/ 520700 h 793750"/>
                    <a:gd name="connsiteX7" fmla="*/ 2260600 w 2622550"/>
                    <a:gd name="connsiteY7" fmla="*/ 266700 h 793750"/>
                    <a:gd name="connsiteX8" fmla="*/ 2082800 w 2622550"/>
                    <a:gd name="connsiteY8"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550" h="793750">
                      <a:moveTo>
                        <a:pt x="2082800" y="0"/>
                      </a:moveTo>
                      <a:lnTo>
                        <a:pt x="2393950" y="0"/>
                      </a:lnTo>
                      <a:lnTo>
                        <a:pt x="2622550" y="254000"/>
                      </a:lnTo>
                      <a:lnTo>
                        <a:pt x="2203450" y="781050"/>
                      </a:lnTo>
                      <a:lnTo>
                        <a:pt x="165100" y="793750"/>
                      </a:lnTo>
                      <a:lnTo>
                        <a:pt x="0" y="527050"/>
                      </a:lnTo>
                      <a:lnTo>
                        <a:pt x="2063750" y="520700"/>
                      </a:lnTo>
                      <a:lnTo>
                        <a:pt x="2260600" y="266700"/>
                      </a:lnTo>
                      <a:lnTo>
                        <a:pt x="2082800" y="0"/>
                      </a:ln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Freeform: Shape 4">
                  <a:extLst>
                    <a:ext uri="{FF2B5EF4-FFF2-40B4-BE49-F238E27FC236}">
                      <a16:creationId xmlns:a16="http://schemas.microsoft.com/office/drawing/2014/main" id="{8042267F-189C-436D-83BC-A449E43D3B79}"/>
                    </a:ext>
                  </a:extLst>
                </p:cNvPr>
                <p:cNvSpPr/>
                <p:nvPr/>
              </p:nvSpPr>
              <p:spPr>
                <a:xfrm>
                  <a:off x="299358" y="3032125"/>
                  <a:ext cx="2622550" cy="793750"/>
                </a:xfrm>
                <a:custGeom>
                  <a:avLst/>
                  <a:gdLst>
                    <a:gd name="connsiteX0" fmla="*/ 2082800 w 2622550"/>
                    <a:gd name="connsiteY0" fmla="*/ 0 h 793750"/>
                    <a:gd name="connsiteX1" fmla="*/ 2393950 w 2622550"/>
                    <a:gd name="connsiteY1" fmla="*/ 0 h 793750"/>
                    <a:gd name="connsiteX2" fmla="*/ 2622550 w 2622550"/>
                    <a:gd name="connsiteY2" fmla="*/ 254000 h 793750"/>
                    <a:gd name="connsiteX3" fmla="*/ 2171700 w 2622550"/>
                    <a:gd name="connsiteY3" fmla="*/ 793750 h 793750"/>
                    <a:gd name="connsiteX4" fmla="*/ 165100 w 2622550"/>
                    <a:gd name="connsiteY4" fmla="*/ 793750 h 793750"/>
                    <a:gd name="connsiteX5" fmla="*/ 0 w 2622550"/>
                    <a:gd name="connsiteY5" fmla="*/ 527050 h 793750"/>
                    <a:gd name="connsiteX6" fmla="*/ 2089150 w 2622550"/>
                    <a:gd name="connsiteY6" fmla="*/ 527050 h 793750"/>
                    <a:gd name="connsiteX7" fmla="*/ 2260600 w 2622550"/>
                    <a:gd name="connsiteY7" fmla="*/ 266700 h 793750"/>
                    <a:gd name="connsiteX8" fmla="*/ 2082800 w 2622550"/>
                    <a:gd name="connsiteY8" fmla="*/ 0 h 793750"/>
                    <a:gd name="connsiteX0" fmla="*/ 2082800 w 2622550"/>
                    <a:gd name="connsiteY0" fmla="*/ 0 h 793750"/>
                    <a:gd name="connsiteX1" fmla="*/ 2393950 w 2622550"/>
                    <a:gd name="connsiteY1" fmla="*/ 0 h 793750"/>
                    <a:gd name="connsiteX2" fmla="*/ 2622550 w 2622550"/>
                    <a:gd name="connsiteY2" fmla="*/ 254000 h 793750"/>
                    <a:gd name="connsiteX3" fmla="*/ 2171700 w 2622550"/>
                    <a:gd name="connsiteY3" fmla="*/ 793750 h 793750"/>
                    <a:gd name="connsiteX4" fmla="*/ 165100 w 2622550"/>
                    <a:gd name="connsiteY4" fmla="*/ 793750 h 793750"/>
                    <a:gd name="connsiteX5" fmla="*/ 0 w 2622550"/>
                    <a:gd name="connsiteY5" fmla="*/ 527050 h 793750"/>
                    <a:gd name="connsiteX6" fmla="*/ 2063750 w 2622550"/>
                    <a:gd name="connsiteY6" fmla="*/ 520700 h 793750"/>
                    <a:gd name="connsiteX7" fmla="*/ 2260600 w 2622550"/>
                    <a:gd name="connsiteY7" fmla="*/ 266700 h 793750"/>
                    <a:gd name="connsiteX8" fmla="*/ 2082800 w 2622550"/>
                    <a:gd name="connsiteY8" fmla="*/ 0 h 793750"/>
                    <a:gd name="connsiteX0" fmla="*/ 2082800 w 2622550"/>
                    <a:gd name="connsiteY0" fmla="*/ 0 h 793750"/>
                    <a:gd name="connsiteX1" fmla="*/ 2393950 w 2622550"/>
                    <a:gd name="connsiteY1" fmla="*/ 0 h 793750"/>
                    <a:gd name="connsiteX2" fmla="*/ 2622550 w 2622550"/>
                    <a:gd name="connsiteY2" fmla="*/ 254000 h 793750"/>
                    <a:gd name="connsiteX3" fmla="*/ 2203450 w 2622550"/>
                    <a:gd name="connsiteY3" fmla="*/ 781050 h 793750"/>
                    <a:gd name="connsiteX4" fmla="*/ 165100 w 2622550"/>
                    <a:gd name="connsiteY4" fmla="*/ 793750 h 793750"/>
                    <a:gd name="connsiteX5" fmla="*/ 0 w 2622550"/>
                    <a:gd name="connsiteY5" fmla="*/ 527050 h 793750"/>
                    <a:gd name="connsiteX6" fmla="*/ 2063750 w 2622550"/>
                    <a:gd name="connsiteY6" fmla="*/ 520700 h 793750"/>
                    <a:gd name="connsiteX7" fmla="*/ 2260600 w 2622550"/>
                    <a:gd name="connsiteY7" fmla="*/ 266700 h 793750"/>
                    <a:gd name="connsiteX8" fmla="*/ 2082800 w 2622550"/>
                    <a:gd name="connsiteY8"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550" h="793750">
                      <a:moveTo>
                        <a:pt x="2082800" y="0"/>
                      </a:moveTo>
                      <a:lnTo>
                        <a:pt x="2393950" y="0"/>
                      </a:lnTo>
                      <a:lnTo>
                        <a:pt x="2622550" y="254000"/>
                      </a:lnTo>
                      <a:lnTo>
                        <a:pt x="2203450" y="781050"/>
                      </a:lnTo>
                      <a:lnTo>
                        <a:pt x="165100" y="793750"/>
                      </a:lnTo>
                      <a:lnTo>
                        <a:pt x="0" y="527050"/>
                      </a:lnTo>
                      <a:lnTo>
                        <a:pt x="2063750" y="520700"/>
                      </a:lnTo>
                      <a:lnTo>
                        <a:pt x="2260600" y="266700"/>
                      </a:lnTo>
                      <a:lnTo>
                        <a:pt x="2082800" y="0"/>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14" name="Group 13">
                  <a:extLst>
                    <a:ext uri="{FF2B5EF4-FFF2-40B4-BE49-F238E27FC236}">
                      <a16:creationId xmlns:a16="http://schemas.microsoft.com/office/drawing/2014/main" id="{3788F83E-140A-4EB3-8038-D18A1FCF8F43}"/>
                    </a:ext>
                  </a:extLst>
                </p:cNvPr>
                <p:cNvGrpSpPr/>
                <p:nvPr/>
              </p:nvGrpSpPr>
              <p:grpSpPr>
                <a:xfrm>
                  <a:off x="931333" y="3825875"/>
                  <a:ext cx="914400" cy="1625600"/>
                  <a:chOff x="931333" y="4097867"/>
                  <a:chExt cx="914400" cy="1625600"/>
                </a:xfrm>
              </p:grpSpPr>
              <p:cxnSp>
                <p:nvCxnSpPr>
                  <p:cNvPr id="10" name="Straight Connector 9">
                    <a:extLst>
                      <a:ext uri="{FF2B5EF4-FFF2-40B4-BE49-F238E27FC236}">
                        <a16:creationId xmlns:a16="http://schemas.microsoft.com/office/drawing/2014/main" id="{2B54F109-4531-47A3-80C9-EE7CFDC29DE0}"/>
                      </a:ext>
                    </a:extLst>
                  </p:cNvPr>
                  <p:cNvCxnSpPr>
                    <a:cxnSpLocks/>
                    <a:endCxn id="12" idx="0"/>
                  </p:cNvCxnSpPr>
                  <p:nvPr/>
                </p:nvCxnSpPr>
                <p:spPr>
                  <a:xfrm>
                    <a:off x="1388533" y="4097867"/>
                    <a:ext cx="0" cy="7112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7CD42A3-3E9B-4A61-AD2A-55DB5162CB81}"/>
                      </a:ext>
                    </a:extLst>
                  </p:cNvPr>
                  <p:cNvSpPr/>
                  <p:nvPr/>
                </p:nvSpPr>
                <p:spPr>
                  <a:xfrm>
                    <a:off x="931333" y="4809067"/>
                    <a:ext cx="914400" cy="914400"/>
                  </a:xfrm>
                  <a:prstGeom prst="ellipse">
                    <a:avLst/>
                  </a:prstGeom>
                  <a:ln>
                    <a:solidFill>
                      <a:schemeClr val="accent1"/>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28" name="Group 27">
                  <a:extLst>
                    <a:ext uri="{FF2B5EF4-FFF2-40B4-BE49-F238E27FC236}">
                      <a16:creationId xmlns:a16="http://schemas.microsoft.com/office/drawing/2014/main" id="{D1160A5B-8BF2-4C4F-B36D-AD83F2887B14}"/>
                    </a:ext>
                  </a:extLst>
                </p:cNvPr>
                <p:cNvGrpSpPr/>
                <p:nvPr/>
              </p:nvGrpSpPr>
              <p:grpSpPr>
                <a:xfrm>
                  <a:off x="5481236" y="3825875"/>
                  <a:ext cx="914400" cy="1625600"/>
                  <a:chOff x="931333" y="4097867"/>
                  <a:chExt cx="914400" cy="1625600"/>
                </a:xfrm>
              </p:grpSpPr>
              <p:cxnSp>
                <p:nvCxnSpPr>
                  <p:cNvPr id="29" name="Straight Connector 28">
                    <a:extLst>
                      <a:ext uri="{FF2B5EF4-FFF2-40B4-BE49-F238E27FC236}">
                        <a16:creationId xmlns:a16="http://schemas.microsoft.com/office/drawing/2014/main" id="{1D1E1094-C265-4B37-ABEC-7A8A784D9E33}"/>
                      </a:ext>
                    </a:extLst>
                  </p:cNvPr>
                  <p:cNvCxnSpPr>
                    <a:cxnSpLocks/>
                    <a:endCxn id="30" idx="0"/>
                  </p:cNvCxnSpPr>
                  <p:nvPr/>
                </p:nvCxnSpPr>
                <p:spPr>
                  <a:xfrm>
                    <a:off x="1388533" y="4097867"/>
                    <a:ext cx="0" cy="7112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DA48CAA-4BE3-48E1-996B-141DFAD24C9B}"/>
                      </a:ext>
                    </a:extLst>
                  </p:cNvPr>
                  <p:cNvSpPr/>
                  <p:nvPr/>
                </p:nvSpPr>
                <p:spPr>
                  <a:xfrm>
                    <a:off x="931333" y="4809067"/>
                    <a:ext cx="914400" cy="914400"/>
                  </a:xfrm>
                  <a:prstGeom prst="ellipse">
                    <a:avLst/>
                  </a:prstGeom>
                  <a:solidFill>
                    <a:schemeClr val="accent2"/>
                  </a:solidFill>
                  <a:ln>
                    <a:solidFill>
                      <a:schemeClr val="accent2"/>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31" name="Group 30">
                  <a:extLst>
                    <a:ext uri="{FF2B5EF4-FFF2-40B4-BE49-F238E27FC236}">
                      <a16:creationId xmlns:a16="http://schemas.microsoft.com/office/drawing/2014/main" id="{54AB03D0-E862-4226-9C38-DC8C6E596588}"/>
                    </a:ext>
                  </a:extLst>
                </p:cNvPr>
                <p:cNvGrpSpPr/>
                <p:nvPr/>
              </p:nvGrpSpPr>
              <p:grpSpPr>
                <a:xfrm>
                  <a:off x="10133493" y="3825875"/>
                  <a:ext cx="914400" cy="1625600"/>
                  <a:chOff x="931333" y="4097867"/>
                  <a:chExt cx="914400" cy="1625600"/>
                </a:xfrm>
              </p:grpSpPr>
              <p:cxnSp>
                <p:nvCxnSpPr>
                  <p:cNvPr id="32" name="Straight Connector 31">
                    <a:extLst>
                      <a:ext uri="{FF2B5EF4-FFF2-40B4-BE49-F238E27FC236}">
                        <a16:creationId xmlns:a16="http://schemas.microsoft.com/office/drawing/2014/main" id="{B3764D71-DF12-4AA5-ADF8-F8B16030124D}"/>
                      </a:ext>
                    </a:extLst>
                  </p:cNvPr>
                  <p:cNvCxnSpPr>
                    <a:cxnSpLocks/>
                    <a:endCxn id="33" idx="0"/>
                  </p:cNvCxnSpPr>
                  <p:nvPr/>
                </p:nvCxnSpPr>
                <p:spPr>
                  <a:xfrm>
                    <a:off x="1388533" y="4097867"/>
                    <a:ext cx="0" cy="7112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1AEDC4A2-4077-4C17-8D5A-E84F81E48218}"/>
                      </a:ext>
                    </a:extLst>
                  </p:cNvPr>
                  <p:cNvSpPr/>
                  <p:nvPr/>
                </p:nvSpPr>
                <p:spPr>
                  <a:xfrm>
                    <a:off x="931333" y="4809067"/>
                    <a:ext cx="914400" cy="914400"/>
                  </a:xfrm>
                  <a:prstGeom prst="ellipse">
                    <a:avLst/>
                  </a:prstGeom>
                  <a:solidFill>
                    <a:schemeClr val="accent4"/>
                  </a:solidFill>
                  <a:ln>
                    <a:solidFill>
                      <a:schemeClr val="accent4"/>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34" name="Group 33">
                  <a:extLst>
                    <a:ext uri="{FF2B5EF4-FFF2-40B4-BE49-F238E27FC236}">
                      <a16:creationId xmlns:a16="http://schemas.microsoft.com/office/drawing/2014/main" id="{6E67DE23-DAEB-4EB8-8D25-8CC4F9F74B4D}"/>
                    </a:ext>
                  </a:extLst>
                </p:cNvPr>
                <p:cNvGrpSpPr/>
                <p:nvPr/>
              </p:nvGrpSpPr>
              <p:grpSpPr>
                <a:xfrm flipV="1">
                  <a:off x="3153065" y="1406525"/>
                  <a:ext cx="914400" cy="1625600"/>
                  <a:chOff x="931333" y="4097867"/>
                  <a:chExt cx="914400" cy="1625600"/>
                </a:xfrm>
              </p:grpSpPr>
              <p:cxnSp>
                <p:nvCxnSpPr>
                  <p:cNvPr id="35" name="Straight Connector 34">
                    <a:extLst>
                      <a:ext uri="{FF2B5EF4-FFF2-40B4-BE49-F238E27FC236}">
                        <a16:creationId xmlns:a16="http://schemas.microsoft.com/office/drawing/2014/main" id="{93F55FD9-3631-4FFE-BCC6-E6D170128AE2}"/>
                      </a:ext>
                    </a:extLst>
                  </p:cNvPr>
                  <p:cNvCxnSpPr>
                    <a:cxnSpLocks/>
                    <a:endCxn id="36" idx="0"/>
                  </p:cNvCxnSpPr>
                  <p:nvPr/>
                </p:nvCxnSpPr>
                <p:spPr>
                  <a:xfrm>
                    <a:off x="1388533" y="4097867"/>
                    <a:ext cx="0" cy="7112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641E287-C01B-4402-A383-D63D6D5CC193}"/>
                      </a:ext>
                    </a:extLst>
                  </p:cNvPr>
                  <p:cNvSpPr/>
                  <p:nvPr/>
                </p:nvSpPr>
                <p:spPr>
                  <a:xfrm>
                    <a:off x="931333" y="4809067"/>
                    <a:ext cx="914400" cy="914400"/>
                  </a:xfrm>
                  <a:prstGeom prst="ellipse">
                    <a:avLst/>
                  </a:prstGeom>
                  <a:solidFill>
                    <a:schemeClr val="accent5"/>
                  </a:solidFill>
                  <a:ln>
                    <a:solidFill>
                      <a:schemeClr val="accent5"/>
                    </a:solidFill>
                  </a:ln>
                  <a:effectLst>
                    <a:outerShdw blurRad="50800" dist="508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37" name="Group 36">
                  <a:extLst>
                    <a:ext uri="{FF2B5EF4-FFF2-40B4-BE49-F238E27FC236}">
                      <a16:creationId xmlns:a16="http://schemas.microsoft.com/office/drawing/2014/main" id="{E55B274D-D6A5-4C45-8E33-FCB3F8F77A0C}"/>
                    </a:ext>
                  </a:extLst>
                </p:cNvPr>
                <p:cNvGrpSpPr/>
                <p:nvPr/>
              </p:nvGrpSpPr>
              <p:grpSpPr>
                <a:xfrm flipV="1">
                  <a:off x="7667337" y="1406525"/>
                  <a:ext cx="914400" cy="1625600"/>
                  <a:chOff x="931333" y="4097867"/>
                  <a:chExt cx="914400" cy="1625600"/>
                </a:xfrm>
              </p:grpSpPr>
              <p:cxnSp>
                <p:nvCxnSpPr>
                  <p:cNvPr id="38" name="Straight Connector 37">
                    <a:extLst>
                      <a:ext uri="{FF2B5EF4-FFF2-40B4-BE49-F238E27FC236}">
                        <a16:creationId xmlns:a16="http://schemas.microsoft.com/office/drawing/2014/main" id="{3950D04D-B4D2-4B92-A54E-FF69C929D703}"/>
                      </a:ext>
                    </a:extLst>
                  </p:cNvPr>
                  <p:cNvCxnSpPr>
                    <a:cxnSpLocks/>
                    <a:endCxn id="39" idx="0"/>
                  </p:cNvCxnSpPr>
                  <p:nvPr/>
                </p:nvCxnSpPr>
                <p:spPr>
                  <a:xfrm>
                    <a:off x="1388533" y="4097867"/>
                    <a:ext cx="0" cy="7112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515C4311-653C-4D4D-AC65-CB521841177E}"/>
                      </a:ext>
                    </a:extLst>
                  </p:cNvPr>
                  <p:cNvSpPr/>
                  <p:nvPr/>
                </p:nvSpPr>
                <p:spPr>
                  <a:xfrm>
                    <a:off x="931333" y="4809067"/>
                    <a:ext cx="914400" cy="914400"/>
                  </a:xfrm>
                  <a:prstGeom prst="ellipse">
                    <a:avLst/>
                  </a:prstGeom>
                  <a:solidFill>
                    <a:schemeClr val="accent3"/>
                  </a:solidFill>
                  <a:ln>
                    <a:solidFill>
                      <a:schemeClr val="accent3"/>
                    </a:solidFill>
                  </a:ln>
                  <a:effectLst>
                    <a:outerShdw blurRad="50800" dist="508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sp>
            <p:nvSpPr>
              <p:cNvPr id="42" name="TextBox 41">
                <a:extLst>
                  <a:ext uri="{FF2B5EF4-FFF2-40B4-BE49-F238E27FC236}">
                    <a16:creationId xmlns:a16="http://schemas.microsoft.com/office/drawing/2014/main" id="{24468FBB-CCB9-4C6E-B5A7-3CFE6B90E7EA}"/>
                  </a:ext>
                </a:extLst>
              </p:cNvPr>
              <p:cNvSpPr txBox="1"/>
              <p:nvPr/>
            </p:nvSpPr>
            <p:spPr>
              <a:xfrm>
                <a:off x="455721" y="2770693"/>
                <a:ext cx="1756228" cy="861775"/>
              </a:xfrm>
              <a:prstGeom prst="rect">
                <a:avLst/>
              </a:prstGeom>
              <a:noFill/>
            </p:spPr>
            <p:txBody>
              <a:bodyPr wrap="square" lIns="91440" tIns="45720" rIns="91440" bIns="45720" rtlCol="0" anchor="t">
                <a:spAutoFit/>
              </a:bodyPr>
              <a:lstStyle/>
              <a:p>
                <a:pPr algn="ctr"/>
                <a:r>
                  <a:rPr lang="en-US" b="1">
                    <a:latin typeface="Arial Nova"/>
                  </a:rPr>
                  <a:t>Primary Grades</a:t>
                </a:r>
              </a:p>
            </p:txBody>
          </p:sp>
          <p:sp>
            <p:nvSpPr>
              <p:cNvPr id="43" name="TextBox 42">
                <a:extLst>
                  <a:ext uri="{FF2B5EF4-FFF2-40B4-BE49-F238E27FC236}">
                    <a16:creationId xmlns:a16="http://schemas.microsoft.com/office/drawing/2014/main" id="{847A8835-3696-44A6-A9E9-36DCBCFD4FC8}"/>
                  </a:ext>
                </a:extLst>
              </p:cNvPr>
              <p:cNvSpPr txBox="1"/>
              <p:nvPr/>
            </p:nvSpPr>
            <p:spPr>
              <a:xfrm>
                <a:off x="5021134" y="2728654"/>
                <a:ext cx="1756228" cy="861775"/>
              </a:xfrm>
              <a:prstGeom prst="rect">
                <a:avLst/>
              </a:prstGeom>
              <a:noFill/>
            </p:spPr>
            <p:txBody>
              <a:bodyPr wrap="square" lIns="91440" tIns="45720" rIns="91440" bIns="45720" rtlCol="0" anchor="t">
                <a:spAutoFit/>
              </a:bodyPr>
              <a:lstStyle/>
              <a:p>
                <a:pPr algn="ctr"/>
                <a:r>
                  <a:rPr lang="en-US" b="1">
                    <a:latin typeface="Arial Nova"/>
                  </a:rPr>
                  <a:t>Middle School</a:t>
                </a:r>
              </a:p>
            </p:txBody>
          </p:sp>
          <p:sp>
            <p:nvSpPr>
              <p:cNvPr id="66" name="TextBox 65">
                <a:extLst>
                  <a:ext uri="{FF2B5EF4-FFF2-40B4-BE49-F238E27FC236}">
                    <a16:creationId xmlns:a16="http://schemas.microsoft.com/office/drawing/2014/main" id="{5D378F56-52EC-454A-9325-E5A0EC1208E7}"/>
                  </a:ext>
                </a:extLst>
              </p:cNvPr>
              <p:cNvSpPr txBox="1"/>
              <p:nvPr/>
            </p:nvSpPr>
            <p:spPr>
              <a:xfrm>
                <a:off x="9624633" y="2756978"/>
                <a:ext cx="1756228" cy="861775"/>
              </a:xfrm>
              <a:prstGeom prst="rect">
                <a:avLst/>
              </a:prstGeom>
              <a:noFill/>
            </p:spPr>
            <p:txBody>
              <a:bodyPr wrap="square" lIns="91440" tIns="45720" rIns="91440" bIns="45720" rtlCol="0" anchor="t">
                <a:spAutoFit/>
              </a:bodyPr>
              <a:lstStyle/>
              <a:p>
                <a:pPr algn="ctr"/>
                <a:r>
                  <a:rPr lang="en-US" b="1">
                    <a:latin typeface="Arial Nova"/>
                  </a:rPr>
                  <a:t>Advanced Diploma</a:t>
                </a:r>
              </a:p>
            </p:txBody>
          </p:sp>
          <p:sp>
            <p:nvSpPr>
              <p:cNvPr id="67" name="TextBox 66">
                <a:extLst>
                  <a:ext uri="{FF2B5EF4-FFF2-40B4-BE49-F238E27FC236}">
                    <a16:creationId xmlns:a16="http://schemas.microsoft.com/office/drawing/2014/main" id="{0E0B33BF-B197-4417-919A-6E91BF0DDF5C}"/>
                  </a:ext>
                </a:extLst>
              </p:cNvPr>
              <p:cNvSpPr txBox="1"/>
              <p:nvPr/>
            </p:nvSpPr>
            <p:spPr>
              <a:xfrm>
                <a:off x="2771791" y="3319701"/>
                <a:ext cx="1990176" cy="861775"/>
              </a:xfrm>
              <a:prstGeom prst="rect">
                <a:avLst/>
              </a:prstGeom>
              <a:noFill/>
            </p:spPr>
            <p:txBody>
              <a:bodyPr wrap="square" lIns="91440" tIns="45720" rIns="91440" bIns="45720" rtlCol="0" anchor="t">
                <a:spAutoFit/>
              </a:bodyPr>
              <a:lstStyle/>
              <a:p>
                <a:pPr algn="ctr"/>
                <a:r>
                  <a:rPr lang="en-US" b="1">
                    <a:latin typeface="Arial Nova"/>
                  </a:rPr>
                  <a:t>Upper Elementary</a:t>
                </a:r>
              </a:p>
            </p:txBody>
          </p:sp>
          <p:sp>
            <p:nvSpPr>
              <p:cNvPr id="68" name="TextBox 67">
                <a:extLst>
                  <a:ext uri="{FF2B5EF4-FFF2-40B4-BE49-F238E27FC236}">
                    <a16:creationId xmlns:a16="http://schemas.microsoft.com/office/drawing/2014/main" id="{0AE3F2DC-A613-4912-9CE2-BCEF679552D9}"/>
                  </a:ext>
                </a:extLst>
              </p:cNvPr>
              <p:cNvSpPr txBox="1"/>
              <p:nvPr/>
            </p:nvSpPr>
            <p:spPr>
              <a:xfrm>
                <a:off x="7311904" y="3319701"/>
                <a:ext cx="1756228" cy="861775"/>
              </a:xfrm>
              <a:prstGeom prst="rect">
                <a:avLst/>
              </a:prstGeom>
              <a:noFill/>
            </p:spPr>
            <p:txBody>
              <a:bodyPr wrap="square" lIns="91440" tIns="45720" rIns="91440" bIns="45720" rtlCol="0" anchor="t">
                <a:spAutoFit/>
              </a:bodyPr>
              <a:lstStyle/>
              <a:p>
                <a:pPr algn="ctr"/>
                <a:r>
                  <a:rPr lang="en-US" b="1">
                    <a:latin typeface="Arial Nova"/>
                  </a:rPr>
                  <a:t>High School</a:t>
                </a:r>
              </a:p>
            </p:txBody>
          </p:sp>
          <p:sp>
            <p:nvSpPr>
              <p:cNvPr id="69" name="TextBox 68">
                <a:extLst>
                  <a:ext uri="{FF2B5EF4-FFF2-40B4-BE49-F238E27FC236}">
                    <a16:creationId xmlns:a16="http://schemas.microsoft.com/office/drawing/2014/main" id="{DD179A35-03DF-4E60-B01E-05555028A82C}"/>
                  </a:ext>
                </a:extLst>
              </p:cNvPr>
              <p:cNvSpPr txBox="1"/>
              <p:nvPr/>
            </p:nvSpPr>
            <p:spPr>
              <a:xfrm>
                <a:off x="220746" y="1814240"/>
                <a:ext cx="2342709" cy="963732"/>
              </a:xfrm>
              <a:prstGeom prst="rect">
                <a:avLst/>
              </a:prstGeom>
              <a:noFill/>
            </p:spPr>
            <p:txBody>
              <a:bodyPr wrap="square" lIns="91440" tIns="45720" rIns="91440" bIns="45720" rtlCol="0" anchor="t">
                <a:spAutoFit/>
              </a:bodyPr>
              <a:lstStyle/>
              <a:p>
                <a:pPr lvl="0" algn="ctr"/>
                <a:r>
                  <a:rPr lang="en-US" sz="1400"/>
                  <a:t>GATE Facilitator available for consultation</a:t>
                </a:r>
              </a:p>
              <a:p>
                <a:pPr lvl="0" algn="ctr"/>
                <a:r>
                  <a:rPr lang="en-US" sz="1400"/>
                  <a:t>Second Grade Whole Class GATE Lessons</a:t>
                </a:r>
              </a:p>
            </p:txBody>
          </p:sp>
          <p:sp>
            <p:nvSpPr>
              <p:cNvPr id="70" name="TextBox 69">
                <a:extLst>
                  <a:ext uri="{FF2B5EF4-FFF2-40B4-BE49-F238E27FC236}">
                    <a16:creationId xmlns:a16="http://schemas.microsoft.com/office/drawing/2014/main" id="{9E7546CE-0232-4A79-908D-1B28DC70271B}"/>
                  </a:ext>
                </a:extLst>
              </p:cNvPr>
              <p:cNvSpPr txBox="1"/>
              <p:nvPr/>
            </p:nvSpPr>
            <p:spPr>
              <a:xfrm>
                <a:off x="4462281" y="1963069"/>
                <a:ext cx="2873933" cy="963732"/>
              </a:xfrm>
              <a:prstGeom prst="rect">
                <a:avLst/>
              </a:prstGeom>
              <a:noFill/>
            </p:spPr>
            <p:txBody>
              <a:bodyPr wrap="square" lIns="91440" tIns="45720" rIns="91440" bIns="45720" rtlCol="0" anchor="t">
                <a:spAutoFit/>
              </a:bodyPr>
              <a:lstStyle/>
              <a:p>
                <a:pPr lvl="0" algn="ctr"/>
                <a:r>
                  <a:rPr lang="en-US" sz="1400" dirty="0"/>
                  <a:t>GATE Sponsored Events</a:t>
                </a:r>
              </a:p>
              <a:p>
                <a:pPr lvl="0" algn="ctr"/>
                <a:r>
                  <a:rPr lang="en-US" sz="1400" dirty="0"/>
                  <a:t>Honors Special Projects</a:t>
                </a:r>
                <a:endParaRPr lang="en-US" sz="1400" dirty="0">
                  <a:cs typeface="Arial"/>
                </a:endParaRPr>
              </a:p>
              <a:p>
                <a:pPr lvl="0" algn="ctr"/>
                <a:r>
                  <a:rPr lang="en-US" sz="1400" dirty="0"/>
                  <a:t>Honors Courses</a:t>
                </a:r>
              </a:p>
              <a:p>
                <a:pPr lvl="0" algn="ctr"/>
                <a:endParaRPr lang="en-US" sz="1400" dirty="0"/>
              </a:p>
            </p:txBody>
          </p:sp>
          <p:sp>
            <p:nvSpPr>
              <p:cNvPr id="71" name="TextBox 70">
                <a:extLst>
                  <a:ext uri="{FF2B5EF4-FFF2-40B4-BE49-F238E27FC236}">
                    <a16:creationId xmlns:a16="http://schemas.microsoft.com/office/drawing/2014/main" id="{D74A08FA-79A8-4B2B-9F9C-0180E9EA43F4}"/>
                  </a:ext>
                </a:extLst>
              </p:cNvPr>
              <p:cNvSpPr txBox="1"/>
              <p:nvPr/>
            </p:nvSpPr>
            <p:spPr>
              <a:xfrm>
                <a:off x="9110387" y="2030641"/>
                <a:ext cx="2791569" cy="746115"/>
              </a:xfrm>
              <a:prstGeom prst="rect">
                <a:avLst/>
              </a:prstGeom>
              <a:noFill/>
            </p:spPr>
            <p:txBody>
              <a:bodyPr wrap="square" lIns="91440" tIns="45720" rIns="91440" bIns="45720" rtlCol="0" anchor="t">
                <a:spAutoFit/>
              </a:bodyPr>
              <a:lstStyle/>
              <a:p>
                <a:pPr lvl="0" algn="ctr"/>
                <a:r>
                  <a:rPr lang="en-US" sz="1400"/>
                  <a:t>AP Capstone</a:t>
                </a:r>
              </a:p>
              <a:p>
                <a:pPr lvl="0" algn="ctr"/>
                <a:r>
                  <a:rPr lang="en-US" sz="1400"/>
                  <a:t>Cambridge International</a:t>
                </a:r>
              </a:p>
              <a:p>
                <a:pPr algn="ctr"/>
                <a:r>
                  <a:rPr lang="en-US" sz="1400"/>
                  <a:t>International Baccalaureate </a:t>
                </a:r>
              </a:p>
            </p:txBody>
          </p:sp>
          <p:sp>
            <p:nvSpPr>
              <p:cNvPr id="72" name="TextBox 71">
                <a:extLst>
                  <a:ext uri="{FF2B5EF4-FFF2-40B4-BE49-F238E27FC236}">
                    <a16:creationId xmlns:a16="http://schemas.microsoft.com/office/drawing/2014/main" id="{8C79A557-01AD-4D49-846A-B7CD200B26D7}"/>
                  </a:ext>
                </a:extLst>
              </p:cNvPr>
              <p:cNvSpPr txBox="1"/>
              <p:nvPr/>
            </p:nvSpPr>
            <p:spPr>
              <a:xfrm>
                <a:off x="2412682" y="4136983"/>
                <a:ext cx="2743357" cy="746115"/>
              </a:xfrm>
              <a:prstGeom prst="rect">
                <a:avLst/>
              </a:prstGeom>
              <a:noFill/>
            </p:spPr>
            <p:txBody>
              <a:bodyPr wrap="square" lIns="91440" tIns="45720" rIns="91440" bIns="45720" rtlCol="0" anchor="t">
                <a:spAutoFit/>
              </a:bodyPr>
              <a:lstStyle/>
              <a:p>
                <a:pPr lvl="0" algn="ctr"/>
                <a:r>
                  <a:rPr lang="en-US" sz="1400"/>
                  <a:t>GATE Specialized Instruction</a:t>
                </a:r>
              </a:p>
              <a:p>
                <a:pPr lvl="0" algn="ctr"/>
                <a:r>
                  <a:rPr lang="en-US" sz="1400"/>
                  <a:t>Fermi Mathematics</a:t>
                </a:r>
              </a:p>
              <a:p>
                <a:pPr lvl="0" algn="ctr"/>
                <a:r>
                  <a:rPr lang="en-US" sz="1400"/>
                  <a:t>Reading Olympics</a:t>
                </a:r>
              </a:p>
            </p:txBody>
          </p:sp>
          <p:sp>
            <p:nvSpPr>
              <p:cNvPr id="73" name="TextBox 72">
                <a:extLst>
                  <a:ext uri="{FF2B5EF4-FFF2-40B4-BE49-F238E27FC236}">
                    <a16:creationId xmlns:a16="http://schemas.microsoft.com/office/drawing/2014/main" id="{559FEF2F-C09E-4BB4-9D2D-2B5FAC62852F}"/>
                  </a:ext>
                </a:extLst>
              </p:cNvPr>
              <p:cNvSpPr txBox="1"/>
              <p:nvPr/>
            </p:nvSpPr>
            <p:spPr>
              <a:xfrm>
                <a:off x="6964418" y="4113451"/>
                <a:ext cx="2481289" cy="1181349"/>
              </a:xfrm>
              <a:prstGeom prst="rect">
                <a:avLst/>
              </a:prstGeom>
              <a:noFill/>
            </p:spPr>
            <p:txBody>
              <a:bodyPr wrap="square" lIns="91440" tIns="45720" rIns="91440" bIns="45720" rtlCol="0" anchor="t">
                <a:spAutoFit/>
              </a:bodyPr>
              <a:lstStyle/>
              <a:p>
                <a:pPr lvl="0" algn="ctr"/>
                <a:r>
                  <a:rPr lang="en-US" sz="1400" dirty="0"/>
                  <a:t>Honors Courses</a:t>
                </a:r>
              </a:p>
              <a:p>
                <a:pPr lvl="0" algn="ctr"/>
                <a:r>
                  <a:rPr lang="en-US" sz="1400" dirty="0"/>
                  <a:t>IGCSE Cambridge Courses</a:t>
                </a:r>
                <a:endParaRPr lang="en-US" sz="1400" dirty="0">
                  <a:cs typeface="Arial"/>
                </a:endParaRPr>
              </a:p>
              <a:p>
                <a:pPr lvl="0" algn="ctr"/>
                <a:r>
                  <a:rPr lang="en-US" sz="1400" dirty="0"/>
                  <a:t>Pre-IB Courses</a:t>
                </a:r>
                <a:endParaRPr lang="en-US" sz="1400" dirty="0">
                  <a:cs typeface="Arial"/>
                </a:endParaRPr>
              </a:p>
              <a:p>
                <a:pPr algn="ctr"/>
                <a:r>
                  <a:rPr lang="en-US" sz="1400" dirty="0"/>
                  <a:t>  </a:t>
                </a:r>
                <a:endParaRPr lang="en-US" sz="1400" dirty="0">
                  <a:cs typeface="Arial"/>
                </a:endParaRPr>
              </a:p>
            </p:txBody>
          </p:sp>
        </p:grpSp>
        <p:pic>
          <p:nvPicPr>
            <p:cNvPr id="77" name="Graphic 76" descr="Bullseye">
              <a:extLst>
                <a:ext uri="{FF2B5EF4-FFF2-40B4-BE49-F238E27FC236}">
                  <a16:creationId xmlns:a16="http://schemas.microsoft.com/office/drawing/2014/main" id="{C6DD7908-B1AF-4CC7-88C1-17F44F80C4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0450" y="1623910"/>
              <a:ext cx="479630" cy="479630"/>
            </a:xfrm>
            <a:prstGeom prst="rect">
              <a:avLst/>
            </a:prstGeom>
          </p:spPr>
        </p:pic>
        <p:pic>
          <p:nvPicPr>
            <p:cNvPr id="79" name="Graphic 78" descr="Graduation cap with solid fill">
              <a:extLst>
                <a:ext uri="{FF2B5EF4-FFF2-40B4-BE49-F238E27FC236}">
                  <a16:creationId xmlns:a16="http://schemas.microsoft.com/office/drawing/2014/main" id="{4AFB418F-D994-413B-97A8-FB38AD254D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24701" y="4728283"/>
              <a:ext cx="531985" cy="531985"/>
            </a:xfrm>
            <a:prstGeom prst="rect">
              <a:avLst/>
            </a:prstGeom>
          </p:spPr>
        </p:pic>
      </p:grpSp>
      <p:sp>
        <p:nvSpPr>
          <p:cNvPr id="2" name="TextBox 1">
            <a:extLst>
              <a:ext uri="{FF2B5EF4-FFF2-40B4-BE49-F238E27FC236}">
                <a16:creationId xmlns:a16="http://schemas.microsoft.com/office/drawing/2014/main" id="{39F0F83A-83BA-4195-88E5-35F4E7F115BE}"/>
              </a:ext>
            </a:extLst>
          </p:cNvPr>
          <p:cNvSpPr txBox="1"/>
          <p:nvPr/>
        </p:nvSpPr>
        <p:spPr>
          <a:xfrm>
            <a:off x="782335" y="415743"/>
            <a:ext cx="10593372" cy="830997"/>
          </a:xfrm>
          <a:prstGeom prst="rect">
            <a:avLst/>
          </a:prstGeom>
          <a:noFill/>
        </p:spPr>
        <p:txBody>
          <a:bodyPr wrap="square" lIns="91440" tIns="45720" rIns="91440" bIns="45720" rtlCol="0" anchor="t">
            <a:spAutoFit/>
          </a:bodyPr>
          <a:lstStyle/>
          <a:p>
            <a:pPr algn="ctr"/>
            <a:r>
              <a:rPr lang="en-US" sz="4800" b="1">
                <a:latin typeface="Helvetica" pitchFamily="2" charset="0"/>
              </a:rPr>
              <a:t>Advanced Academics Overview</a:t>
            </a:r>
          </a:p>
        </p:txBody>
      </p:sp>
      <p:grpSp>
        <p:nvGrpSpPr>
          <p:cNvPr id="44" name="Group 43">
            <a:extLst>
              <a:ext uri="{FF2B5EF4-FFF2-40B4-BE49-F238E27FC236}">
                <a16:creationId xmlns:a16="http://schemas.microsoft.com/office/drawing/2014/main" id="{B933E20E-FC6E-4823-A78E-B5AF4ED1E964}"/>
              </a:ext>
            </a:extLst>
          </p:cNvPr>
          <p:cNvGrpSpPr/>
          <p:nvPr/>
        </p:nvGrpSpPr>
        <p:grpSpPr>
          <a:xfrm>
            <a:off x="5688713" y="1253967"/>
            <a:ext cx="913363" cy="68580"/>
            <a:chOff x="6575457" y="1351721"/>
            <a:chExt cx="1217817" cy="91440"/>
          </a:xfrm>
        </p:grpSpPr>
        <p:sp>
          <p:nvSpPr>
            <p:cNvPr id="45" name="Oval 44">
              <a:extLst>
                <a:ext uri="{FF2B5EF4-FFF2-40B4-BE49-F238E27FC236}">
                  <a16:creationId xmlns:a16="http://schemas.microsoft.com/office/drawing/2014/main" id="{7E7DCC6C-DAE1-49C3-BEB2-FACDDAD9A683}"/>
                </a:ext>
              </a:extLst>
            </p:cNvPr>
            <p:cNvSpPr/>
            <p:nvPr/>
          </p:nvSpPr>
          <p:spPr>
            <a:xfrm flipV="1">
              <a:off x="6575457" y="1351721"/>
              <a:ext cx="91440" cy="914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Oval 45">
              <a:extLst>
                <a:ext uri="{FF2B5EF4-FFF2-40B4-BE49-F238E27FC236}">
                  <a16:creationId xmlns:a16="http://schemas.microsoft.com/office/drawing/2014/main" id="{40606B51-E5BD-43A1-9E39-97AF20A596AD}"/>
                </a:ext>
              </a:extLst>
            </p:cNvPr>
            <p:cNvSpPr/>
            <p:nvPr/>
          </p:nvSpPr>
          <p:spPr>
            <a:xfrm flipV="1">
              <a:off x="6736368" y="135172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Oval 46">
              <a:extLst>
                <a:ext uri="{FF2B5EF4-FFF2-40B4-BE49-F238E27FC236}">
                  <a16:creationId xmlns:a16="http://schemas.microsoft.com/office/drawing/2014/main" id="{A071985E-061A-4913-8737-B5F679DDD15D}"/>
                </a:ext>
              </a:extLst>
            </p:cNvPr>
            <p:cNvSpPr/>
            <p:nvPr/>
          </p:nvSpPr>
          <p:spPr>
            <a:xfrm flipV="1">
              <a:off x="6897279" y="1351721"/>
              <a:ext cx="91440" cy="9144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Oval 47">
              <a:extLst>
                <a:ext uri="{FF2B5EF4-FFF2-40B4-BE49-F238E27FC236}">
                  <a16:creationId xmlns:a16="http://schemas.microsoft.com/office/drawing/2014/main" id="{6BE23C11-456E-4F62-84E0-569E4C704CDF}"/>
                </a:ext>
              </a:extLst>
            </p:cNvPr>
            <p:cNvSpPr/>
            <p:nvPr/>
          </p:nvSpPr>
          <p:spPr>
            <a:xfrm flipV="1">
              <a:off x="7058190" y="13517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Oval 48">
              <a:extLst>
                <a:ext uri="{FF2B5EF4-FFF2-40B4-BE49-F238E27FC236}">
                  <a16:creationId xmlns:a16="http://schemas.microsoft.com/office/drawing/2014/main" id="{E4EC6890-0B1D-4D3C-BBC0-28712CE4E81E}"/>
                </a:ext>
              </a:extLst>
            </p:cNvPr>
            <p:cNvSpPr/>
            <p:nvPr/>
          </p:nvSpPr>
          <p:spPr>
            <a:xfrm flipV="1">
              <a:off x="7219101" y="1351721"/>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Oval 49">
              <a:extLst>
                <a:ext uri="{FF2B5EF4-FFF2-40B4-BE49-F238E27FC236}">
                  <a16:creationId xmlns:a16="http://schemas.microsoft.com/office/drawing/2014/main" id="{D79AA69B-0628-43FF-8732-C8017CF3B66F}"/>
                </a:ext>
              </a:extLst>
            </p:cNvPr>
            <p:cNvSpPr/>
            <p:nvPr/>
          </p:nvSpPr>
          <p:spPr>
            <a:xfrm flipV="1">
              <a:off x="7380012" y="135172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Oval 50">
              <a:extLst>
                <a:ext uri="{FF2B5EF4-FFF2-40B4-BE49-F238E27FC236}">
                  <a16:creationId xmlns:a16="http://schemas.microsoft.com/office/drawing/2014/main" id="{62D02CF3-4C7F-486F-9A82-3AC105050EF2}"/>
                </a:ext>
              </a:extLst>
            </p:cNvPr>
            <p:cNvSpPr/>
            <p:nvPr/>
          </p:nvSpPr>
          <p:spPr>
            <a:xfrm flipV="1">
              <a:off x="7540923" y="1351721"/>
              <a:ext cx="91440" cy="914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F777BE1F-62AB-43B8-BB30-FBA49C332F91}"/>
                </a:ext>
              </a:extLst>
            </p:cNvPr>
            <p:cNvSpPr/>
            <p:nvPr/>
          </p:nvSpPr>
          <p:spPr>
            <a:xfrm flipV="1">
              <a:off x="7701834" y="1351721"/>
              <a:ext cx="91440" cy="91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53" name="Graphic 52" descr="Bullseye">
            <a:extLst>
              <a:ext uri="{FF2B5EF4-FFF2-40B4-BE49-F238E27FC236}">
                <a16:creationId xmlns:a16="http://schemas.microsoft.com/office/drawing/2014/main" id="{5AF8B1C2-6810-7B4B-82AA-9064D862D5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2365" y="5249697"/>
            <a:ext cx="359723" cy="359723"/>
          </a:xfrm>
          <a:prstGeom prst="rect">
            <a:avLst/>
          </a:prstGeom>
        </p:spPr>
      </p:pic>
      <p:pic>
        <p:nvPicPr>
          <p:cNvPr id="54" name="Graphic 53" descr="Bullseye">
            <a:extLst>
              <a:ext uri="{FF2B5EF4-FFF2-40B4-BE49-F238E27FC236}">
                <a16:creationId xmlns:a16="http://schemas.microsoft.com/office/drawing/2014/main" id="{F89AAECC-DFD8-D340-9F0F-0C71E3E25B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5672" y="5210020"/>
            <a:ext cx="359723" cy="359723"/>
          </a:xfrm>
          <a:prstGeom prst="rect">
            <a:avLst/>
          </a:prstGeom>
        </p:spPr>
      </p:pic>
      <p:pic>
        <p:nvPicPr>
          <p:cNvPr id="55" name="Graphic 54" descr="Bullseye">
            <a:extLst>
              <a:ext uri="{FF2B5EF4-FFF2-40B4-BE49-F238E27FC236}">
                <a16:creationId xmlns:a16="http://schemas.microsoft.com/office/drawing/2014/main" id="{B489DD62-19AA-B840-AB38-6C597178FE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3121" y="2150189"/>
            <a:ext cx="359723" cy="359723"/>
          </a:xfrm>
          <a:prstGeom prst="rect">
            <a:avLst/>
          </a:prstGeom>
        </p:spPr>
      </p:pic>
    </p:spTree>
    <p:extLst>
      <p:ext uri="{BB962C8B-B14F-4D97-AF65-F5344CB8AC3E}">
        <p14:creationId xmlns:p14="http://schemas.microsoft.com/office/powerpoint/2010/main" val="67284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BD04-2B08-EAD1-6384-1ACA61776A33}"/>
              </a:ext>
            </a:extLst>
          </p:cNvPr>
          <p:cNvSpPr>
            <a:spLocks noGrp="1"/>
          </p:cNvSpPr>
          <p:nvPr>
            <p:ph type="title"/>
          </p:nvPr>
        </p:nvSpPr>
        <p:spPr>
          <a:xfrm>
            <a:off x="609600" y="274639"/>
            <a:ext cx="10972800" cy="1143000"/>
          </a:xfrm>
        </p:spPr>
        <p:txBody>
          <a:bodyPr vert="horz" lIns="91440" tIns="45720" rIns="91440" bIns="45720" rtlCol="0" anchor="ctr">
            <a:normAutofit/>
          </a:bodyPr>
          <a:lstStyle/>
          <a:p>
            <a:pPr>
              <a:lnSpc>
                <a:spcPct val="90000"/>
              </a:lnSpc>
            </a:pPr>
            <a:r>
              <a:rPr lang="en-US" sz="3700"/>
              <a:t>Current GATE Identification Procedures </a:t>
            </a:r>
            <a:br>
              <a:rPr lang="en-US" sz="3700"/>
            </a:br>
            <a:r>
              <a:rPr lang="en-US" sz="3700"/>
              <a:t>Targeting </a:t>
            </a:r>
            <a:r>
              <a:rPr lang="en-US" sz="3700" kern="1200"/>
              <a:t>ELs</a:t>
            </a:r>
            <a:r>
              <a:rPr lang="en-US" sz="3700"/>
              <a:t> </a:t>
            </a:r>
            <a:endParaRPr lang="en-US" sz="3700" kern="1200"/>
          </a:p>
        </p:txBody>
      </p:sp>
      <p:pic>
        <p:nvPicPr>
          <p:cNvPr id="5" name="Picture 5" descr="Table&#10;&#10;Description automatically generated">
            <a:extLst>
              <a:ext uri="{FF2B5EF4-FFF2-40B4-BE49-F238E27FC236}">
                <a16:creationId xmlns:a16="http://schemas.microsoft.com/office/drawing/2014/main" id="{625FD68A-EC44-40DA-D7C2-891441E0F953}"/>
              </a:ext>
            </a:extLst>
          </p:cNvPr>
          <p:cNvPicPr>
            <a:picLocks noGrp="1" noChangeAspect="1"/>
          </p:cNvPicPr>
          <p:nvPr>
            <p:ph sz="half" idx="1"/>
          </p:nvPr>
        </p:nvPicPr>
        <p:blipFill>
          <a:blip r:embed="rId3"/>
          <a:stretch>
            <a:fillRect/>
          </a:stretch>
        </p:blipFill>
        <p:spPr>
          <a:xfrm>
            <a:off x="1411138" y="1417639"/>
            <a:ext cx="3903643" cy="4525963"/>
          </a:xfrm>
          <a:prstGeom prst="rect">
            <a:avLst/>
          </a:prstGeom>
          <a:noFill/>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FA47976E-8B14-DF98-6A98-363FDEFEE000}"/>
              </a:ext>
            </a:extLst>
          </p:cNvPr>
          <p:cNvSpPr>
            <a:spLocks noGrp="1"/>
          </p:cNvSpPr>
          <p:nvPr>
            <p:ph sz="half" idx="2"/>
          </p:nvPr>
        </p:nvSpPr>
        <p:spPr>
          <a:xfrm>
            <a:off x="6197600" y="1600201"/>
            <a:ext cx="5384800" cy="4525963"/>
          </a:xfrm>
        </p:spPr>
        <p:txBody>
          <a:bodyPr vert="horz" lIns="91440" tIns="45720" rIns="91440" bIns="45720" rtlCol="0">
            <a:normAutofit/>
          </a:bodyPr>
          <a:lstStyle/>
          <a:p>
            <a:pPr marL="0" indent="0">
              <a:lnSpc>
                <a:spcPct val="90000"/>
              </a:lnSpc>
              <a:buNone/>
            </a:pPr>
            <a:r>
              <a:rPr lang="en-US" sz="2300" b="1" dirty="0"/>
              <a:t>Use of local norms</a:t>
            </a:r>
          </a:p>
          <a:p>
            <a:pPr>
              <a:lnSpc>
                <a:spcPct val="90000"/>
              </a:lnSpc>
            </a:pPr>
            <a:r>
              <a:rPr lang="en-US" sz="2300" dirty="0"/>
              <a:t>Academic – MAP Growth</a:t>
            </a:r>
          </a:p>
          <a:p>
            <a:pPr>
              <a:lnSpc>
                <a:spcPct val="90000"/>
              </a:lnSpc>
            </a:pPr>
            <a:r>
              <a:rPr lang="en-US" sz="2300" dirty="0"/>
              <a:t>Cognitive ability – </a:t>
            </a:r>
            <a:r>
              <a:rPr lang="en-US" sz="2300" dirty="0" err="1"/>
              <a:t>InView</a:t>
            </a:r>
            <a:r>
              <a:rPr lang="en-US" sz="2300" dirty="0"/>
              <a:t> </a:t>
            </a:r>
          </a:p>
          <a:p>
            <a:pPr>
              <a:lnSpc>
                <a:spcPct val="90000"/>
              </a:lnSpc>
            </a:pPr>
            <a:r>
              <a:rPr lang="en-US" sz="2300" dirty="0">
                <a:solidFill>
                  <a:schemeClr val="accent4"/>
                </a:solidFill>
              </a:rPr>
              <a:t>ELPA21 On-track for meeting Proficiency</a:t>
            </a:r>
          </a:p>
          <a:p>
            <a:pPr marL="0" indent="0">
              <a:lnSpc>
                <a:spcPct val="90000"/>
              </a:lnSpc>
              <a:buNone/>
            </a:pPr>
            <a:endParaRPr lang="en-US" sz="2300" b="1" dirty="0"/>
          </a:p>
          <a:p>
            <a:pPr marL="0" indent="0">
              <a:lnSpc>
                <a:spcPct val="90000"/>
              </a:lnSpc>
              <a:buNone/>
            </a:pPr>
            <a:r>
              <a:rPr lang="en-US" sz="2300" b="1" dirty="0"/>
              <a:t>Referral system </a:t>
            </a:r>
          </a:p>
          <a:p>
            <a:pPr marL="533414" indent="-457200">
              <a:lnSpc>
                <a:spcPct val="90000"/>
              </a:lnSpc>
            </a:pPr>
            <a:r>
              <a:rPr lang="en-US" sz="2300" dirty="0"/>
              <a:t>Input Forms and Referral Letters</a:t>
            </a:r>
          </a:p>
          <a:p>
            <a:pPr marL="533414" indent="-457200">
              <a:lnSpc>
                <a:spcPct val="90000"/>
              </a:lnSpc>
            </a:pPr>
            <a:r>
              <a:rPr lang="en-US" sz="2300" dirty="0"/>
              <a:t>Motivation, Leadership, Creativity</a:t>
            </a:r>
          </a:p>
          <a:p>
            <a:pPr marL="989965" lvl="1" indent="-380365">
              <a:lnSpc>
                <a:spcPct val="90000"/>
              </a:lnSpc>
            </a:pPr>
            <a:endParaRPr lang="en-US" sz="2300" dirty="0"/>
          </a:p>
          <a:p>
            <a:pPr marL="0" indent="0">
              <a:lnSpc>
                <a:spcPct val="90000"/>
              </a:lnSpc>
              <a:buNone/>
            </a:pPr>
            <a:r>
              <a:rPr lang="en-US" sz="2300" b="1" dirty="0"/>
              <a:t>Strategic staffing at high EL schools </a:t>
            </a:r>
            <a:r>
              <a:rPr lang="en-US" sz="2300" dirty="0"/>
              <a:t>(DL and non-Dual)</a:t>
            </a:r>
          </a:p>
        </p:txBody>
      </p:sp>
      <p:sp>
        <p:nvSpPr>
          <p:cNvPr id="10" name="Slide Number Placeholder 4">
            <a:extLst>
              <a:ext uri="{FF2B5EF4-FFF2-40B4-BE49-F238E27FC236}">
                <a16:creationId xmlns:a16="http://schemas.microsoft.com/office/drawing/2014/main" id="{3003903A-E7AE-28C4-ED71-7F1EA393D67E}"/>
              </a:ext>
            </a:extLst>
          </p:cNvPr>
          <p:cNvSpPr>
            <a:spLocks noGrp="1"/>
          </p:cNvSpPr>
          <p:nvPr>
            <p:ph type="sldNum" sz="quarter" idx="12"/>
          </p:nvPr>
        </p:nvSpPr>
        <p:spPr>
          <a:xfrm>
            <a:off x="8737600" y="6356351"/>
            <a:ext cx="2844800" cy="365125"/>
          </a:xfrm>
        </p:spPr>
        <p:txBody>
          <a:bodyPr/>
          <a:lstStyle/>
          <a:p>
            <a:pPr>
              <a:spcAft>
                <a:spcPts val="600"/>
              </a:spcAft>
            </a:pPr>
            <a:fld id="{00279F35-2E75-4805-BD90-2FCE4EE37277}" type="slidenum">
              <a:rPr lang="en-US" smtClean="0"/>
              <a:pPr>
                <a:spcAft>
                  <a:spcPts val="600"/>
                </a:spcAft>
              </a:pPr>
              <a:t>7</a:t>
            </a:fld>
            <a:endParaRPr lang="en-US"/>
          </a:p>
        </p:txBody>
      </p:sp>
      <p:sp>
        <p:nvSpPr>
          <p:cNvPr id="6" name="8-Point Star 5">
            <a:extLst>
              <a:ext uri="{FF2B5EF4-FFF2-40B4-BE49-F238E27FC236}">
                <a16:creationId xmlns:a16="http://schemas.microsoft.com/office/drawing/2014/main" id="{D88078FA-2B60-C9FF-3E70-4F9CB5B4B3A9}"/>
              </a:ext>
            </a:extLst>
          </p:cNvPr>
          <p:cNvSpPr/>
          <p:nvPr/>
        </p:nvSpPr>
        <p:spPr>
          <a:xfrm>
            <a:off x="4140200" y="3429000"/>
            <a:ext cx="2057400" cy="2011361"/>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accent2"/>
              </a:solidFill>
            </a:endParaRPr>
          </a:p>
          <a:p>
            <a:pPr algn="ctr"/>
            <a:r>
              <a:rPr lang="en-US" b="1" dirty="0">
                <a:solidFill>
                  <a:schemeClr val="accent2"/>
                </a:solidFill>
              </a:rPr>
              <a:t>90% completion rate!</a:t>
            </a:r>
          </a:p>
          <a:p>
            <a:pPr algn="ctr"/>
            <a:endParaRPr lang="en-US" dirty="0"/>
          </a:p>
        </p:txBody>
      </p:sp>
    </p:spTree>
    <p:extLst>
      <p:ext uri="{BB962C8B-B14F-4D97-AF65-F5344CB8AC3E}">
        <p14:creationId xmlns:p14="http://schemas.microsoft.com/office/powerpoint/2010/main" val="134358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27B2-C292-4774-CBE0-A8128385EC6A}"/>
              </a:ext>
            </a:extLst>
          </p:cNvPr>
          <p:cNvSpPr>
            <a:spLocks noGrp="1"/>
          </p:cNvSpPr>
          <p:nvPr>
            <p:ph type="title"/>
          </p:nvPr>
        </p:nvSpPr>
        <p:spPr/>
        <p:txBody>
          <a:bodyPr vert="horz" lIns="91440" tIns="45720" rIns="91440" bIns="45720" rtlCol="0" anchor="ctr">
            <a:noAutofit/>
          </a:bodyPr>
          <a:lstStyle/>
          <a:p>
            <a:r>
              <a:rPr lang="en-US" sz="4800"/>
              <a:t>National Center for Gifted Research</a:t>
            </a:r>
          </a:p>
        </p:txBody>
      </p:sp>
      <p:pic>
        <p:nvPicPr>
          <p:cNvPr id="13" name="Picture 13" descr="A picture containing diagram&#10;&#10;Description automatically generated">
            <a:extLst>
              <a:ext uri="{FF2B5EF4-FFF2-40B4-BE49-F238E27FC236}">
                <a16:creationId xmlns:a16="http://schemas.microsoft.com/office/drawing/2014/main" id="{719D61E2-6C3F-13C3-8820-815D772DD67D}"/>
              </a:ext>
            </a:extLst>
          </p:cNvPr>
          <p:cNvPicPr>
            <a:picLocks noGrp="1" noChangeAspect="1"/>
          </p:cNvPicPr>
          <p:nvPr>
            <p:ph idx="1"/>
          </p:nvPr>
        </p:nvPicPr>
        <p:blipFill>
          <a:blip r:embed="rId3"/>
          <a:stretch>
            <a:fillRect/>
          </a:stretch>
        </p:blipFill>
        <p:spPr>
          <a:xfrm>
            <a:off x="7024262" y="1740633"/>
            <a:ext cx="2207476" cy="4405313"/>
          </a:xfrm>
        </p:spPr>
      </p:pic>
      <p:sp>
        <p:nvSpPr>
          <p:cNvPr id="8" name="Text Placeholder 7">
            <a:extLst>
              <a:ext uri="{FF2B5EF4-FFF2-40B4-BE49-F238E27FC236}">
                <a16:creationId xmlns:a16="http://schemas.microsoft.com/office/drawing/2014/main" id="{CF8CAD1D-AB2D-47BA-4591-6299928A08E4}"/>
              </a:ext>
            </a:extLst>
          </p:cNvPr>
          <p:cNvSpPr>
            <a:spLocks noGrp="1"/>
          </p:cNvSpPr>
          <p:nvPr>
            <p:ph type="body" idx="4294967295"/>
          </p:nvPr>
        </p:nvSpPr>
        <p:spPr>
          <a:xfrm>
            <a:off x="713154" y="1079623"/>
            <a:ext cx="5386388" cy="639762"/>
          </a:xfrm>
        </p:spPr>
        <p:txBody>
          <a:bodyPr vert="horz" lIns="91440" tIns="45720" rIns="91440" bIns="45720" rtlCol="0" anchor="b">
            <a:noAutofit/>
          </a:bodyPr>
          <a:lstStyle/>
          <a:p>
            <a:pPr marL="0" indent="0">
              <a:buNone/>
            </a:pPr>
            <a:r>
              <a:rPr lang="en-US" sz="1200">
                <a:solidFill>
                  <a:srgbClr val="000000"/>
                </a:solidFill>
              </a:rPr>
              <a:t>Graphs of 64 Combination Rules for Omaha for 2</a:t>
            </a:r>
            <a:r>
              <a:rPr lang="en-US" sz="1000" baseline="30000">
                <a:solidFill>
                  <a:srgbClr val="000000"/>
                </a:solidFill>
              </a:rPr>
              <a:t>nd</a:t>
            </a:r>
            <a:r>
              <a:rPr lang="en-US" sz="1200">
                <a:solidFill>
                  <a:srgbClr val="000000"/>
                </a:solidFill>
              </a:rPr>
              <a:t> Grade</a:t>
            </a:r>
            <a:endParaRPr lang="en-US"/>
          </a:p>
        </p:txBody>
      </p:sp>
      <p:sp>
        <p:nvSpPr>
          <p:cNvPr id="10" name="Text Placeholder 9">
            <a:extLst>
              <a:ext uri="{FF2B5EF4-FFF2-40B4-BE49-F238E27FC236}">
                <a16:creationId xmlns:a16="http://schemas.microsoft.com/office/drawing/2014/main" id="{A3E285EF-2165-541D-DB31-52B1775615E8}"/>
              </a:ext>
            </a:extLst>
          </p:cNvPr>
          <p:cNvSpPr>
            <a:spLocks noGrp="1"/>
          </p:cNvSpPr>
          <p:nvPr>
            <p:ph type="body" sz="quarter" idx="4294967295"/>
          </p:nvPr>
        </p:nvSpPr>
        <p:spPr>
          <a:xfrm>
            <a:off x="7027130" y="1421546"/>
            <a:ext cx="5389562" cy="639762"/>
          </a:xfrm>
        </p:spPr>
        <p:txBody>
          <a:bodyPr vert="horz" lIns="91440" tIns="45720" rIns="91440" bIns="45720" rtlCol="0" anchor="t">
            <a:normAutofit/>
          </a:bodyPr>
          <a:lstStyle/>
          <a:p>
            <a:pPr marL="0" indent="0">
              <a:buNone/>
            </a:pPr>
            <a:r>
              <a:rPr lang="en-US" sz="1200">
                <a:solidFill>
                  <a:srgbClr val="000000"/>
                </a:solidFill>
              </a:rPr>
              <a:t>Graphs of 64 Combination Rules for Omaha for 3</a:t>
            </a:r>
            <a:r>
              <a:rPr lang="en-US" sz="1200" baseline="30000">
                <a:solidFill>
                  <a:srgbClr val="000000"/>
                </a:solidFill>
              </a:rPr>
              <a:t>rd</a:t>
            </a:r>
            <a:r>
              <a:rPr lang="en-US" sz="1200">
                <a:solidFill>
                  <a:srgbClr val="000000"/>
                </a:solidFill>
              </a:rPr>
              <a:t> Grade</a:t>
            </a:r>
            <a:endParaRPr lang="en-US" sz="1300"/>
          </a:p>
        </p:txBody>
      </p:sp>
      <p:pic>
        <p:nvPicPr>
          <p:cNvPr id="12" name="Picture 12" descr="A picture containing chart&#10;&#10;Description automatically generated">
            <a:extLst>
              <a:ext uri="{FF2B5EF4-FFF2-40B4-BE49-F238E27FC236}">
                <a16:creationId xmlns:a16="http://schemas.microsoft.com/office/drawing/2014/main" id="{62409D0D-2CA1-F004-72D6-D79D429C321A}"/>
              </a:ext>
            </a:extLst>
          </p:cNvPr>
          <p:cNvPicPr>
            <a:picLocks noGrp="1" noChangeAspect="1"/>
          </p:cNvPicPr>
          <p:nvPr>
            <p:ph sz="quarter" idx="4294967295"/>
          </p:nvPr>
        </p:nvPicPr>
        <p:blipFill>
          <a:blip r:embed="rId4"/>
          <a:stretch>
            <a:fillRect/>
          </a:stretch>
        </p:blipFill>
        <p:spPr>
          <a:xfrm>
            <a:off x="9381026" y="1730864"/>
            <a:ext cx="2215050" cy="4415814"/>
          </a:xfrm>
        </p:spPr>
      </p:pic>
      <p:pic>
        <p:nvPicPr>
          <p:cNvPr id="5" name="Picture 5" descr="Chart&#10;&#10;Description automatically generated">
            <a:extLst>
              <a:ext uri="{FF2B5EF4-FFF2-40B4-BE49-F238E27FC236}">
                <a16:creationId xmlns:a16="http://schemas.microsoft.com/office/drawing/2014/main" id="{2A201161-2BBD-67C5-F051-7A3E81760478}"/>
              </a:ext>
            </a:extLst>
          </p:cNvPr>
          <p:cNvPicPr>
            <a:picLocks noChangeAspect="1"/>
          </p:cNvPicPr>
          <p:nvPr/>
        </p:nvPicPr>
        <p:blipFill>
          <a:blip r:embed="rId5"/>
          <a:stretch>
            <a:fillRect/>
          </a:stretch>
        </p:blipFill>
        <p:spPr>
          <a:xfrm>
            <a:off x="719534" y="1738289"/>
            <a:ext cx="2061962" cy="4114800"/>
          </a:xfrm>
          <a:prstGeom prst="rect">
            <a:avLst/>
          </a:prstGeom>
        </p:spPr>
      </p:pic>
      <p:pic>
        <p:nvPicPr>
          <p:cNvPr id="6" name="Picture 6" descr="A picture containing diagram&#10;&#10;Description automatically generated">
            <a:extLst>
              <a:ext uri="{FF2B5EF4-FFF2-40B4-BE49-F238E27FC236}">
                <a16:creationId xmlns:a16="http://schemas.microsoft.com/office/drawing/2014/main" id="{0A627C19-5CD0-07EE-35B7-0BE65F889D23}"/>
              </a:ext>
            </a:extLst>
          </p:cNvPr>
          <p:cNvPicPr>
            <a:picLocks noChangeAspect="1"/>
          </p:cNvPicPr>
          <p:nvPr/>
        </p:nvPicPr>
        <p:blipFill>
          <a:blip r:embed="rId6"/>
          <a:stretch>
            <a:fillRect/>
          </a:stretch>
        </p:blipFill>
        <p:spPr>
          <a:xfrm>
            <a:off x="2939234" y="1743808"/>
            <a:ext cx="2061962" cy="4114800"/>
          </a:xfrm>
          <a:prstGeom prst="rect">
            <a:avLst/>
          </a:prstGeom>
        </p:spPr>
      </p:pic>
      <p:sp>
        <p:nvSpPr>
          <p:cNvPr id="14" name="Thought Bubble: Cloud 13">
            <a:extLst>
              <a:ext uri="{FF2B5EF4-FFF2-40B4-BE49-F238E27FC236}">
                <a16:creationId xmlns:a16="http://schemas.microsoft.com/office/drawing/2014/main" id="{8E5DE62A-A277-0813-B6C9-0774E56EB53A}"/>
              </a:ext>
            </a:extLst>
          </p:cNvPr>
          <p:cNvSpPr/>
          <p:nvPr/>
        </p:nvSpPr>
        <p:spPr>
          <a:xfrm>
            <a:off x="3584575" y="1414771"/>
            <a:ext cx="5644661" cy="3797417"/>
          </a:xfrm>
          <a:prstGeom prst="cloudCallou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800" b="1" i="1" dirty="0">
              <a:solidFill>
                <a:schemeClr val="tx1"/>
              </a:solidFill>
              <a:cs typeface="Arial"/>
            </a:endParaRPr>
          </a:p>
          <a:p>
            <a:pPr algn="ctr"/>
            <a:r>
              <a:rPr lang="en-US" sz="2800" b="1" i="1" dirty="0">
                <a:solidFill>
                  <a:schemeClr val="tx1"/>
                </a:solidFill>
                <a:cs typeface="Arial"/>
              </a:rPr>
              <a:t>What's the point?</a:t>
            </a:r>
            <a:endParaRPr lang="en-US" dirty="0">
              <a:solidFill>
                <a:schemeClr val="tx1"/>
              </a:solidFill>
            </a:endParaRPr>
          </a:p>
          <a:p>
            <a:pPr algn="ctr"/>
            <a:r>
              <a:rPr lang="en-US" sz="2800" dirty="0">
                <a:solidFill>
                  <a:schemeClr val="tx1"/>
                </a:solidFill>
                <a:cs typeface="Arial"/>
              </a:rPr>
              <a:t>.2 = 1/5 of a chance .5 = half as likely</a:t>
            </a:r>
          </a:p>
          <a:p>
            <a:pPr algn="ctr"/>
            <a:r>
              <a:rPr lang="en-US" sz="2800" dirty="0">
                <a:solidFill>
                  <a:schemeClr val="tx1"/>
                </a:solidFill>
                <a:cs typeface="Arial"/>
              </a:rPr>
              <a:t>to be identified for Gifted services if you are an EL</a:t>
            </a:r>
            <a:endParaRPr lang="en-US" dirty="0">
              <a:solidFill>
                <a:schemeClr val="tx1"/>
              </a:solidFill>
            </a:endParaRPr>
          </a:p>
          <a:p>
            <a:pPr algn="ctr"/>
            <a:endParaRPr lang="en-US" sz="2800" dirty="0">
              <a:solidFill>
                <a:schemeClr val="tx1"/>
              </a:solidFill>
              <a:cs typeface="Arial"/>
            </a:endParaRPr>
          </a:p>
        </p:txBody>
      </p:sp>
      <p:sp>
        <p:nvSpPr>
          <p:cNvPr id="15" name="Explosion: 8 Points 14">
            <a:extLst>
              <a:ext uri="{FF2B5EF4-FFF2-40B4-BE49-F238E27FC236}">
                <a16:creationId xmlns:a16="http://schemas.microsoft.com/office/drawing/2014/main" id="{6170FAEC-8609-556A-068C-6355D693720A}"/>
              </a:ext>
            </a:extLst>
          </p:cNvPr>
          <p:cNvSpPr/>
          <p:nvPr/>
        </p:nvSpPr>
        <p:spPr>
          <a:xfrm>
            <a:off x="3339855" y="1087620"/>
            <a:ext cx="6134100" cy="5702300"/>
          </a:xfrm>
          <a:prstGeom prst="irregularSeal1">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cs typeface="Arial"/>
              </a:rPr>
              <a:t>No matter what you choose, none of these factors get closer to parity with the desired ratio.</a:t>
            </a:r>
          </a:p>
        </p:txBody>
      </p:sp>
    </p:spTree>
    <p:extLst>
      <p:ext uri="{BB962C8B-B14F-4D97-AF65-F5344CB8AC3E}">
        <p14:creationId xmlns:p14="http://schemas.microsoft.com/office/powerpoint/2010/main" val="53009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DEFC-D92A-AC3A-1EC2-76174505BF03}"/>
              </a:ext>
            </a:extLst>
          </p:cNvPr>
          <p:cNvSpPr>
            <a:spLocks noGrp="1"/>
          </p:cNvSpPr>
          <p:nvPr>
            <p:ph type="title"/>
          </p:nvPr>
        </p:nvSpPr>
        <p:spPr/>
        <p:txBody>
          <a:bodyPr anchor="ctr">
            <a:normAutofit/>
          </a:bodyPr>
          <a:lstStyle/>
          <a:p>
            <a:r>
              <a:rPr lang="en-US"/>
              <a:t>Teacher Rating Scales</a:t>
            </a:r>
          </a:p>
        </p:txBody>
      </p:sp>
      <p:graphicFrame>
        <p:nvGraphicFramePr>
          <p:cNvPr id="11" name="Content Placeholder 2">
            <a:extLst>
              <a:ext uri="{FF2B5EF4-FFF2-40B4-BE49-F238E27FC236}">
                <a16:creationId xmlns:a16="http://schemas.microsoft.com/office/drawing/2014/main" id="{E833839B-9C92-23E7-54D1-7BEE249B6DC4}"/>
              </a:ext>
            </a:extLst>
          </p:cNvPr>
          <p:cNvGraphicFramePr>
            <a:graphicFrameLocks noGrp="1"/>
          </p:cNvGraphicFramePr>
          <p:nvPr>
            <p:ph idx="1"/>
            <p:extLst>
              <p:ext uri="{D42A27DB-BD31-4B8C-83A1-F6EECF244321}">
                <p14:modId xmlns:p14="http://schemas.microsoft.com/office/powerpoint/2010/main" val="869632634"/>
              </p:ext>
            </p:extLst>
          </p:nvPr>
        </p:nvGraphicFramePr>
        <p:xfrm>
          <a:off x="609600" y="1457325"/>
          <a:ext cx="10972800" cy="4405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5183572"/>
      </p:ext>
    </p:extLst>
  </p:cSld>
  <p:clrMapOvr>
    <a:masterClrMapping/>
  </p:clrMapOvr>
</p:sld>
</file>

<file path=ppt/theme/theme1.xml><?xml version="1.0" encoding="utf-8"?>
<a:theme xmlns:a="http://schemas.openxmlformats.org/drawingml/2006/main" name="OPSBrand Wde 1">
  <a:themeElements>
    <a:clrScheme name="OPS">
      <a:dk1>
        <a:srgbClr val="003A5D"/>
      </a:dk1>
      <a:lt1>
        <a:sysClr val="window" lastClr="FFFFFF"/>
      </a:lt1>
      <a:dk2>
        <a:srgbClr val="C9A978"/>
      </a:dk2>
      <a:lt2>
        <a:srgbClr val="FBFFCF"/>
      </a:lt2>
      <a:accent1>
        <a:srgbClr val="97DAEA"/>
      </a:accent1>
      <a:accent2>
        <a:srgbClr val="002A3A"/>
      </a:accent2>
      <a:accent3>
        <a:srgbClr val="0076A9"/>
      </a:accent3>
      <a:accent4>
        <a:srgbClr val="009491"/>
      </a:accent4>
      <a:accent5>
        <a:srgbClr val="BCC7C4"/>
      </a:accent5>
      <a:accent6>
        <a:srgbClr val="FFEFB3"/>
      </a:accent6>
      <a:hlink>
        <a:srgbClr val="0076A9"/>
      </a:hlink>
      <a:folHlink>
        <a:srgbClr val="0094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PSBrand Wde 1" id="{F3E0CD90-4D53-48BD-B6C0-2B462A82B7C0}" vid="{D69D21B5-C79A-47F9-88B7-FE70DE0261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PS">
      <a:dk1>
        <a:srgbClr val="003A5D"/>
      </a:dk1>
      <a:lt1>
        <a:sysClr val="window" lastClr="FFFFFF"/>
      </a:lt1>
      <a:dk2>
        <a:srgbClr val="C9A978"/>
      </a:dk2>
      <a:lt2>
        <a:srgbClr val="FBFFCF"/>
      </a:lt2>
      <a:accent1>
        <a:srgbClr val="97DAEA"/>
      </a:accent1>
      <a:accent2>
        <a:srgbClr val="002A3A"/>
      </a:accent2>
      <a:accent3>
        <a:srgbClr val="0076A9"/>
      </a:accent3>
      <a:accent4>
        <a:srgbClr val="009491"/>
      </a:accent4>
      <a:accent5>
        <a:srgbClr val="BCC7C4"/>
      </a:accent5>
      <a:accent6>
        <a:srgbClr val="FFEFB3"/>
      </a:accent6>
      <a:hlink>
        <a:srgbClr val="0076A9"/>
      </a:hlink>
      <a:folHlink>
        <a:srgbClr val="0094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1160807126A0459EC1AC0961B12609" ma:contentTypeVersion="13" ma:contentTypeDescription="Create a new document." ma:contentTypeScope="" ma:versionID="86bd1055ae65083d614042132e12ae8a">
  <xsd:schema xmlns:xsd="http://www.w3.org/2001/XMLSchema" xmlns:xs="http://www.w3.org/2001/XMLSchema" xmlns:p="http://schemas.microsoft.com/office/2006/metadata/properties" xmlns:ns2="6f32bb7e-dbbe-4ebf-b179-565e69c9bc11" xmlns:ns3="8b04d9e3-d512-4f37-8f0b-97d3e650149c" xmlns:ns4="a87ad98c-05e5-4726-aae4-07851f51600e" targetNamespace="http://schemas.microsoft.com/office/2006/metadata/properties" ma:root="true" ma:fieldsID="6b32a91a62f3737b27c48ef9c9c8c68d" ns2:_="" ns3:_="" ns4:_="">
    <xsd:import namespace="6f32bb7e-dbbe-4ebf-b179-565e69c9bc11"/>
    <xsd:import namespace="8b04d9e3-d512-4f37-8f0b-97d3e650149c"/>
    <xsd:import namespace="a87ad98c-05e5-4726-aae4-07851f5160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32bb7e-dbbe-4ebf-b179-565e69c9bc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be1d12b-53b5-4bb6-8a2c-48a6dcd20eb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04d9e3-d512-4f37-8f0b-97d3e65014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7ad98c-05e5-4726-aae4-07851f51600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95487e7-d7d6-41e3-8937-314a228d7d94}" ma:internalName="TaxCatchAll" ma:showField="CatchAllData" ma:web="8b04d9e3-d512-4f37-8f0b-97d3e65014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87ad98c-05e5-4726-aae4-07851f51600e" xsi:nil="true"/>
    <lcf76f155ced4ddcb4097134ff3c332f xmlns="6f32bb7e-dbbe-4ebf-b179-565e69c9bc1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8F4A44-B2EB-45B0-9035-063F771ABF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32bb7e-dbbe-4ebf-b179-565e69c9bc11"/>
    <ds:schemaRef ds:uri="8b04d9e3-d512-4f37-8f0b-97d3e650149c"/>
    <ds:schemaRef ds:uri="a87ad98c-05e5-4726-aae4-07851f516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E95162-E9AB-4398-9750-87070FC70A65}">
  <ds:schemaRefs>
    <ds:schemaRef ds:uri="http://schemas.microsoft.com/sharepoint/v3/contenttype/forms"/>
  </ds:schemaRefs>
</ds:datastoreItem>
</file>

<file path=customXml/itemProps3.xml><?xml version="1.0" encoding="utf-8"?>
<ds:datastoreItem xmlns:ds="http://schemas.openxmlformats.org/officeDocument/2006/customXml" ds:itemID="{77FC55BC-F258-4D82-A9C2-B85C6807D649}">
  <ds:schemaRefs>
    <ds:schemaRef ds:uri="6f32bb7e-dbbe-4ebf-b179-565e69c9bc11"/>
    <ds:schemaRef ds:uri="8b04d9e3-d512-4f37-8f0b-97d3e650149c"/>
    <ds:schemaRef ds:uri="a87ad98c-05e5-4726-aae4-07851f5160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591</TotalTime>
  <Words>3191</Words>
  <Application>Microsoft Macintosh PowerPoint</Application>
  <PresentationFormat>Widescreen</PresentationFormat>
  <Paragraphs>267</Paragraphs>
  <Slides>14</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Arial Nova</vt:lpstr>
      <vt:lpstr>Arial,Sans-Serif</vt:lpstr>
      <vt:lpstr>Calibri</vt:lpstr>
      <vt:lpstr>Calibri Light</vt:lpstr>
      <vt:lpstr>Courier New</vt:lpstr>
      <vt:lpstr>Helvetica</vt:lpstr>
      <vt:lpstr>Symbol</vt:lpstr>
      <vt:lpstr>Wingdings</vt:lpstr>
      <vt:lpstr>OPSBrand Wde 1</vt:lpstr>
      <vt:lpstr>Office Theme</vt:lpstr>
      <vt:lpstr>Office Theme</vt:lpstr>
      <vt:lpstr>Expanding English Learner (EL)  Access to Specialized Programs</vt:lpstr>
      <vt:lpstr>Session Goals</vt:lpstr>
      <vt:lpstr>PowerPoint Presentation</vt:lpstr>
      <vt:lpstr>PowerPoint Presentation</vt:lpstr>
      <vt:lpstr>K-12  Gifted and Talented Education (GATE)  by EL Status</vt:lpstr>
      <vt:lpstr>PowerPoint Presentation</vt:lpstr>
      <vt:lpstr>Current GATE Identification Procedures  Targeting ELs </vt:lpstr>
      <vt:lpstr>National Center for Gifted Research</vt:lpstr>
      <vt:lpstr>Teacher Rating Scales</vt:lpstr>
      <vt:lpstr>Key Implications</vt:lpstr>
      <vt:lpstr>Nebraska ELPA On-Track Report</vt:lpstr>
      <vt:lpstr>ELs Grades 3-8 at time of 2023-24 Gifted and Talented Services Selection</vt:lpstr>
      <vt:lpstr>Key Learnings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Jaimie Cogua</cp:lastModifiedBy>
  <cp:revision>201</cp:revision>
  <dcterms:created xsi:type="dcterms:W3CDTF">2023-04-21T15:32:43Z</dcterms:created>
  <dcterms:modified xsi:type="dcterms:W3CDTF">2023-10-26T03:33:22Z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0x010100281160807126A0459EC1AC0961B12609</vt:lpwstr>
  </property>
  <property fmtid="{D5CDD505-2E9C-101B-9397-08002B2CF9AE}" pid="3" name="MediaServiceImageTags">
    <vt:lpwstr/>
  </property>
</Properties>
</file>